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81" r:id="rId2"/>
    <p:sldId id="296" r:id="rId3"/>
    <p:sldId id="298" r:id="rId4"/>
    <p:sldId id="291" r:id="rId5"/>
    <p:sldId id="292" r:id="rId6"/>
    <p:sldId id="293" r:id="rId7"/>
    <p:sldId id="294" r:id="rId8"/>
    <p:sldId id="297" r:id="rId9"/>
    <p:sldId id="279" r:id="rId10"/>
  </p:sldIdLst>
  <p:sldSz cx="9144000" cy="5143500" type="screen16x9"/>
  <p:notesSz cx="6797675" cy="9926638"/>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GE_prezentacja" id="{7EB21444-B74A-874C-A7E1-E17DDAC24CAB}">
          <p14:sldIdLst>
            <p14:sldId id="281"/>
            <p14:sldId id="296"/>
            <p14:sldId id="298"/>
            <p14:sldId id="291"/>
            <p14:sldId id="292"/>
            <p14:sldId id="293"/>
            <p14:sldId id="294"/>
            <p14:sldId id="297"/>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0007"/>
    <a:srgbClr val="C90007"/>
    <a:srgbClr val="D67C1C"/>
    <a:srgbClr val="DB6E75"/>
    <a:srgbClr val="EF7F00"/>
    <a:srgbClr val="E600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Styl jasny 2 — ak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Styl jasny 1 — ak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06799F8-075E-4A3A-A7F6-7FBC6576F1A4}" styleName="Styl z motywem 2 — ak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9" autoAdjust="0"/>
  </p:normalViewPr>
  <p:slideViewPr>
    <p:cSldViewPr snapToGrid="0" snapToObjects="1" showGuides="1">
      <p:cViewPr varScale="1">
        <p:scale>
          <a:sx n="138" d="100"/>
          <a:sy n="138" d="100"/>
        </p:scale>
        <p:origin x="-144" y="-102"/>
      </p:cViewPr>
      <p:guideLst>
        <p:guide orient="horz" pos="84"/>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D571262-5C62-F643-BE55-E812803C13FD}" type="datetimeFigureOut">
              <a:rPr lang="pl-PL" smtClean="0"/>
              <a:t>2012-09-13</a:t>
            </a:fld>
            <a:endParaRPr lang="pl-PL"/>
          </a:p>
        </p:txBody>
      </p:sp>
      <p:sp>
        <p:nvSpPr>
          <p:cNvPr id="4" name="Symbol zastępczy stopki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FBDCE2E-8F0C-E44F-B9B7-9925C5DA9C16}" type="slidenum">
              <a:rPr lang="pl-PL" smtClean="0"/>
              <a:t>‹#›</a:t>
            </a:fld>
            <a:endParaRPr lang="pl-PL"/>
          </a:p>
        </p:txBody>
      </p:sp>
    </p:spTree>
    <p:extLst>
      <p:ext uri="{BB962C8B-B14F-4D97-AF65-F5344CB8AC3E}">
        <p14:creationId xmlns:p14="http://schemas.microsoft.com/office/powerpoint/2010/main" val="36930936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FA31E66-C057-3A40-B9B3-9B638003476F}" type="datetimeFigureOut">
              <a:rPr lang="pl-PL" smtClean="0"/>
              <a:t>2012-09-13</a:t>
            </a:fld>
            <a:endParaRPr lang="pl-PL"/>
          </a:p>
        </p:txBody>
      </p:sp>
      <p:sp>
        <p:nvSpPr>
          <p:cNvPr id="4" name="Symbol zastępczy obrazu slajd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B37C6E4-818C-CC47-BD50-BCBA93684D4A}" type="slidenum">
              <a:rPr lang="pl-PL" smtClean="0"/>
              <a:t>‹#›</a:t>
            </a:fld>
            <a:endParaRPr lang="pl-PL"/>
          </a:p>
        </p:txBody>
      </p:sp>
    </p:spTree>
    <p:extLst>
      <p:ext uri="{BB962C8B-B14F-4D97-AF65-F5344CB8AC3E}">
        <p14:creationId xmlns:p14="http://schemas.microsoft.com/office/powerpoint/2010/main" val="19737096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670550" y="3089060"/>
            <a:ext cx="3207194" cy="1130143"/>
          </a:xfrm>
        </p:spPr>
        <p:txBody>
          <a:bodyPr>
            <a:normAutofit/>
          </a:bodyPr>
          <a:lstStyle>
            <a:lvl1pPr marL="0" indent="0" algn="ctr">
              <a:buNone/>
              <a:defRPr sz="240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Kliknij, aby edytować styl wzorca podtytułu</a:t>
            </a:r>
            <a:endParaRPr lang="pl-PL" dirty="0"/>
          </a:p>
        </p:txBody>
      </p:sp>
      <p:sp>
        <p:nvSpPr>
          <p:cNvPr id="4" name="Symbol zastępczy daty 3"/>
          <p:cNvSpPr>
            <a:spLocks noGrp="1"/>
          </p:cNvSpPr>
          <p:nvPr>
            <p:ph type="dt" sz="half" idx="10"/>
          </p:nvPr>
        </p:nvSpPr>
        <p:spPr>
          <a:xfrm>
            <a:off x="3536950" y="4767263"/>
            <a:ext cx="2133600" cy="273844"/>
          </a:xfrm>
        </p:spPr>
        <p:txBody>
          <a:bodyPr/>
          <a:lstStyle>
            <a:lvl1pPr algn="ctr">
              <a:defRPr/>
            </a:lvl1pPr>
          </a:lstStyle>
          <a:p>
            <a:fld id="{694B17FD-9C74-9548-A265-A82FA329DA63}" type="datetime1">
              <a:rPr lang="pl-PL" smtClean="0"/>
              <a:t>2012-09-13</a:t>
            </a:fld>
            <a:endParaRPr lang="pl-PL" dirty="0"/>
          </a:p>
        </p:txBody>
      </p:sp>
      <p:sp>
        <p:nvSpPr>
          <p:cNvPr id="6"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
        <p:nvSpPr>
          <p:cNvPr id="7" name="Tytuł 6"/>
          <p:cNvSpPr>
            <a:spLocks noGrp="1"/>
          </p:cNvSpPr>
          <p:nvPr>
            <p:ph type="title"/>
          </p:nvPr>
        </p:nvSpPr>
        <p:spPr/>
        <p:txBody>
          <a:bodyPr/>
          <a:lstStyle/>
          <a:p>
            <a:r>
              <a:rPr lang="pl-PL" smtClean="0"/>
              <a:t>Kliknij, aby edyt. styl wz. tyt.</a:t>
            </a:r>
            <a:endParaRPr lang="pl-PL"/>
          </a:p>
        </p:txBody>
      </p:sp>
      <p:sp>
        <p:nvSpPr>
          <p:cNvPr id="9" name="Symbol zastępczy tekstu 8"/>
          <p:cNvSpPr>
            <a:spLocks noGrp="1"/>
          </p:cNvSpPr>
          <p:nvPr>
            <p:ph type="body" sz="quarter" idx="13" hasCustomPrompt="1"/>
          </p:nvPr>
        </p:nvSpPr>
        <p:spPr>
          <a:xfrm>
            <a:off x="6415088" y="4316413"/>
            <a:ext cx="1774825" cy="322262"/>
          </a:xfrm>
        </p:spPr>
        <p:txBody>
          <a:bodyPr>
            <a:normAutofit/>
          </a:bodyPr>
          <a:lstStyle>
            <a:lvl1pPr marL="0" indent="0" algn="ctr">
              <a:buFontTx/>
              <a:buNone/>
              <a:defRPr sz="1200"/>
            </a:lvl1pPr>
          </a:lstStyle>
          <a:p>
            <a:pPr lvl="0"/>
            <a:r>
              <a:rPr lang="pl-PL" dirty="0" smtClean="0"/>
              <a:t>2012-07-05</a:t>
            </a:r>
            <a:endParaRPr lang="pl-PL" dirty="0"/>
          </a:p>
        </p:txBody>
      </p:sp>
    </p:spTree>
    <p:extLst>
      <p:ext uri="{BB962C8B-B14F-4D97-AF65-F5344CB8AC3E}">
        <p14:creationId xmlns:p14="http://schemas.microsoft.com/office/powerpoint/2010/main" val="1188077755"/>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ela z podpisem">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solidFill>
                  <a:schemeClr val="bg1">
                    <a:lumMod val="65000"/>
                  </a:schemeClr>
                </a:solidFill>
              </a:defRPr>
            </a:lvl1pPr>
          </a:lstStyle>
          <a:p>
            <a:r>
              <a:rPr lang="pl-PL" smtClean="0"/>
              <a:t>Kliknij, aby edyt. styl wz. tyt.</a:t>
            </a:r>
            <a:endParaRPr lang="pl-PL"/>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1B34E9FC-468D-4041-806D-C4FB35D5C87A}"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
        <p:nvSpPr>
          <p:cNvPr id="7" name="Symbol zastępczy tabeli 6"/>
          <p:cNvSpPr>
            <a:spLocks noGrp="1"/>
          </p:cNvSpPr>
          <p:nvPr>
            <p:ph type="tbl" sz="quarter" idx="13"/>
          </p:nvPr>
        </p:nvSpPr>
        <p:spPr>
          <a:xfrm>
            <a:off x="184150" y="314325"/>
            <a:ext cx="8726488" cy="3148013"/>
          </a:xfrm>
          <a:ln>
            <a:noFill/>
          </a:ln>
        </p:spPr>
        <p:style>
          <a:lnRef idx="2">
            <a:schemeClr val="accent6"/>
          </a:lnRef>
          <a:fillRef idx="1">
            <a:schemeClr val="lt1"/>
          </a:fillRef>
          <a:effectRef idx="0">
            <a:schemeClr val="accent6"/>
          </a:effectRef>
          <a:fontRef idx="none"/>
        </p:style>
        <p:txBody>
          <a:bodyPr/>
          <a:lstStyle>
            <a:lvl1pPr marL="0" indent="0">
              <a:buFontTx/>
              <a:buNone/>
              <a:defRPr b="0">
                <a:solidFill>
                  <a:schemeClr val="bg1">
                    <a:lumMod val="65000"/>
                  </a:schemeClr>
                </a:solidFill>
              </a:defRPr>
            </a:lvl1pPr>
          </a:lstStyle>
          <a:p>
            <a:endParaRPr lang="pl-PL" dirty="0"/>
          </a:p>
        </p:txBody>
      </p:sp>
    </p:spTree>
    <p:extLst>
      <p:ext uri="{BB962C8B-B14F-4D97-AF65-F5344CB8AC3E}">
        <p14:creationId xmlns:p14="http://schemas.microsoft.com/office/powerpoint/2010/main" val="213008482"/>
      </p:ext>
    </p:extLst>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Slajd_pust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Symbol zastępczy daty 3"/>
          <p:cNvSpPr>
            <a:spLocks noGrp="1"/>
          </p:cNvSpPr>
          <p:nvPr>
            <p:ph type="dt" sz="half" idx="10"/>
          </p:nvPr>
        </p:nvSpPr>
        <p:spPr>
          <a:xfrm>
            <a:off x="3536950" y="4767263"/>
            <a:ext cx="2133600" cy="273844"/>
          </a:xfrm>
        </p:spPr>
        <p:txBody>
          <a:bodyPr/>
          <a:lstStyle>
            <a:lvl1pPr algn="ctr">
              <a:defRPr/>
            </a:lvl1pPr>
          </a:lstStyle>
          <a:p>
            <a:fld id="{59978D29-6528-0242-AC4E-F15DB6A5DC07}" type="datetime1">
              <a:rPr lang="pl-PL" smtClean="0"/>
              <a:t>2012-09-13</a:t>
            </a:fld>
            <a:endParaRPr lang="pl-PL" dirty="0"/>
          </a:p>
        </p:txBody>
      </p:sp>
      <p:sp>
        <p:nvSpPr>
          <p:cNvPr id="6"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Tree>
    <p:extLst>
      <p:ext uri="{BB962C8B-B14F-4D97-AF65-F5344CB8AC3E}">
        <p14:creationId xmlns:p14="http://schemas.microsoft.com/office/powerpoint/2010/main" val="746478366"/>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ajd_końcow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722313" y="1948410"/>
            <a:ext cx="7772400" cy="1021556"/>
          </a:xfrm>
        </p:spPr>
        <p:txBody>
          <a:bodyPr anchor="t">
            <a:normAutofit/>
          </a:bodyPr>
          <a:lstStyle>
            <a:lvl1pPr algn="ctr">
              <a:defRPr sz="3600" b="0" i="0" cap="all" baseline="0">
                <a:solidFill>
                  <a:schemeClr val="bg1">
                    <a:lumMod val="65000"/>
                  </a:schemeClr>
                </a:solidFill>
              </a:defRPr>
            </a:lvl1pPr>
          </a:lstStyle>
          <a:p>
            <a:r>
              <a:rPr lang="pl-PL" dirty="0" smtClean="0"/>
              <a:t>PODZIĘKOWANIE</a:t>
            </a:r>
            <a:endParaRPr lang="pl-PL" dirty="0"/>
          </a:p>
        </p:txBody>
      </p:sp>
      <p:sp>
        <p:nvSpPr>
          <p:cNvPr id="7" name="Symbol zastępczy daty 3"/>
          <p:cNvSpPr>
            <a:spLocks noGrp="1"/>
          </p:cNvSpPr>
          <p:nvPr>
            <p:ph type="dt" sz="half" idx="10"/>
          </p:nvPr>
        </p:nvSpPr>
        <p:spPr>
          <a:xfrm>
            <a:off x="3536950" y="4767263"/>
            <a:ext cx="2133600" cy="273844"/>
          </a:xfrm>
        </p:spPr>
        <p:txBody>
          <a:bodyPr/>
          <a:lstStyle>
            <a:lvl1pPr algn="ctr">
              <a:defRPr/>
            </a:lvl1pPr>
          </a:lstStyle>
          <a:p>
            <a:fld id="{28D10F9B-DC63-7B44-B3AC-39FBD5C7D79E}" type="datetime1">
              <a:rPr lang="pl-PL" smtClean="0"/>
              <a:t>2012-09-13</a:t>
            </a:fld>
            <a:endParaRPr lang="pl-PL" dirty="0"/>
          </a:p>
        </p:txBody>
      </p:sp>
    </p:spTree>
    <p:extLst>
      <p:ext uri="{BB962C8B-B14F-4D97-AF65-F5344CB8AC3E}">
        <p14:creationId xmlns:p14="http://schemas.microsoft.com/office/powerpoint/2010/main" val="530943093"/>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wa elementy zawartości">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345900"/>
            <a:ext cx="8229600" cy="1182483"/>
          </a:xfrm>
        </p:spPr>
        <p:txBody>
          <a:bodyPr/>
          <a:lstStyle>
            <a:lvl1pPr>
              <a:defRPr>
                <a:solidFill>
                  <a:schemeClr val="bg1">
                    <a:lumMod val="65000"/>
                  </a:schemeClr>
                </a:solidFill>
              </a:defRPr>
            </a:lvl1pPr>
          </a:lstStyle>
          <a:p>
            <a:r>
              <a:rPr lang="pl-PL" dirty="0" smtClean="0"/>
              <a:t>Kliknij, aby </a:t>
            </a:r>
            <a:r>
              <a:rPr lang="pl-PL" dirty="0" err="1" smtClean="0"/>
              <a:t>edyt</a:t>
            </a:r>
            <a:r>
              <a:rPr lang="pl-PL" dirty="0" smtClean="0"/>
              <a:t>. styl wz. tyt.</a:t>
            </a:r>
            <a:endParaRPr lang="pl-PL" dirty="0"/>
          </a:p>
        </p:txBody>
      </p:sp>
      <p:sp>
        <p:nvSpPr>
          <p:cNvPr id="3" name="Symbol zastępczy zawartości 2"/>
          <p:cNvSpPr>
            <a:spLocks noGrp="1"/>
          </p:cNvSpPr>
          <p:nvPr>
            <p:ph sz="half" idx="1"/>
          </p:nvPr>
        </p:nvSpPr>
        <p:spPr>
          <a:xfrm>
            <a:off x="457200" y="2019494"/>
            <a:ext cx="4038600" cy="2545556"/>
          </a:xfrm>
        </p:spPr>
        <p:txBody>
          <a:bodyPr/>
          <a:lstStyle>
            <a:lvl1pPr marL="342900" indent="-342900">
              <a:buClr>
                <a:srgbClr val="E60007"/>
              </a:buClr>
              <a:buFont typeface="Arial"/>
              <a:buChar char="•"/>
              <a:defRPr sz="2800" b="0" i="0">
                <a:solidFill>
                  <a:schemeClr val="bg1">
                    <a:lumMod val="65000"/>
                  </a:schemeClr>
                </a:solidFill>
              </a:defRPr>
            </a:lvl1pPr>
            <a:lvl2pPr marL="742950" indent="-285750">
              <a:buClr>
                <a:srgbClr val="E60007"/>
              </a:buClr>
              <a:buFont typeface="Arial"/>
              <a:buChar char="•"/>
              <a:defRPr sz="2400" b="0" i="0">
                <a:solidFill>
                  <a:schemeClr val="bg1">
                    <a:lumMod val="65000"/>
                  </a:schemeClr>
                </a:solidFill>
              </a:defRPr>
            </a:lvl2pPr>
            <a:lvl3pPr marL="1143000" indent="-228600">
              <a:buClr>
                <a:srgbClr val="E60007"/>
              </a:buClr>
              <a:buFont typeface="Arial"/>
              <a:buChar char="•"/>
              <a:defRPr sz="2000" b="0" i="0">
                <a:solidFill>
                  <a:schemeClr val="bg1">
                    <a:lumMod val="65000"/>
                  </a:schemeClr>
                </a:solidFill>
              </a:defRPr>
            </a:lvl3pPr>
            <a:lvl4pPr marL="1600200" indent="-228600">
              <a:buClr>
                <a:srgbClr val="E60007"/>
              </a:buClr>
              <a:buFont typeface="Arial"/>
              <a:buChar char="•"/>
              <a:defRPr sz="1800" b="0" i="0">
                <a:solidFill>
                  <a:schemeClr val="bg1">
                    <a:lumMod val="65000"/>
                  </a:schemeClr>
                </a:solidFill>
              </a:defRPr>
            </a:lvl4pPr>
            <a:lvl5pPr marL="2057400" indent="-228600">
              <a:buClr>
                <a:srgbClr val="E60007"/>
              </a:buClr>
              <a:buFont typeface="Arial"/>
              <a:buChar char="•"/>
              <a:defRPr sz="1800" b="0" i="0">
                <a:solidFill>
                  <a:schemeClr val="bg1">
                    <a:lumMod val="65000"/>
                  </a:schemeClr>
                </a:solidFill>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zawartości 3"/>
          <p:cNvSpPr>
            <a:spLocks noGrp="1"/>
          </p:cNvSpPr>
          <p:nvPr>
            <p:ph sz="half" idx="2"/>
          </p:nvPr>
        </p:nvSpPr>
        <p:spPr>
          <a:xfrm>
            <a:off x="4648200" y="2019494"/>
            <a:ext cx="4038600" cy="2545556"/>
          </a:xfrm>
        </p:spPr>
        <p:txBody>
          <a:bodyPr/>
          <a:lstStyle>
            <a:lvl1pPr marL="342900" indent="-342900">
              <a:buClr>
                <a:srgbClr val="E60007"/>
              </a:buClr>
              <a:buFont typeface="Arial"/>
              <a:buChar char="•"/>
              <a:defRPr sz="2800" b="0" i="0">
                <a:solidFill>
                  <a:schemeClr val="bg1">
                    <a:lumMod val="65000"/>
                  </a:schemeClr>
                </a:solidFill>
              </a:defRPr>
            </a:lvl1pPr>
            <a:lvl2pPr marL="742950" indent="-285750">
              <a:buClr>
                <a:srgbClr val="E60007"/>
              </a:buClr>
              <a:buFont typeface="Arial"/>
              <a:buChar char="•"/>
              <a:defRPr sz="2400" b="0" i="0">
                <a:solidFill>
                  <a:schemeClr val="bg1">
                    <a:lumMod val="65000"/>
                  </a:schemeClr>
                </a:solidFill>
              </a:defRPr>
            </a:lvl2pPr>
            <a:lvl3pPr marL="1143000" indent="-228600">
              <a:buClr>
                <a:srgbClr val="E60007"/>
              </a:buClr>
              <a:buFont typeface="Arial"/>
              <a:buChar char="•"/>
              <a:defRPr sz="2000" b="0" i="0">
                <a:solidFill>
                  <a:schemeClr val="bg1">
                    <a:lumMod val="65000"/>
                  </a:schemeClr>
                </a:solidFill>
              </a:defRPr>
            </a:lvl3pPr>
            <a:lvl4pPr marL="1600200" indent="-228600">
              <a:buClr>
                <a:srgbClr val="E60007"/>
              </a:buClr>
              <a:buFont typeface="Arial"/>
              <a:buChar char="•"/>
              <a:defRPr sz="1800" b="0" i="0">
                <a:solidFill>
                  <a:schemeClr val="bg1">
                    <a:lumMod val="65000"/>
                  </a:schemeClr>
                </a:solidFill>
              </a:defRPr>
            </a:lvl4pPr>
            <a:lvl5pPr marL="2057400" indent="-228600">
              <a:buClr>
                <a:srgbClr val="E60007"/>
              </a:buClr>
              <a:buFont typeface="Arial"/>
              <a:buChar char="•"/>
              <a:defRPr sz="1800" b="0" i="0">
                <a:solidFill>
                  <a:schemeClr val="bg1">
                    <a:lumMod val="65000"/>
                  </a:schemeClr>
                </a:solidFill>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E343F2EE-FDFE-F747-8F30-1066F5824392}"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Tree>
    <p:extLst>
      <p:ext uri="{BB962C8B-B14F-4D97-AF65-F5344CB8AC3E}">
        <p14:creationId xmlns:p14="http://schemas.microsoft.com/office/powerpoint/2010/main" val="995599158"/>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Porównani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05979"/>
            <a:ext cx="8229600" cy="857250"/>
          </a:xfrm>
        </p:spPr>
        <p:txBody>
          <a:bodyPr/>
          <a:lstStyle>
            <a:lvl1pPr>
              <a:defRPr>
                <a:solidFill>
                  <a:schemeClr val="bg1">
                    <a:lumMod val="65000"/>
                  </a:schemeClr>
                </a:solidFill>
              </a:defRPr>
            </a:lvl1pPr>
          </a:lstStyle>
          <a:p>
            <a:r>
              <a:rPr lang="pl-PL" dirty="0" smtClean="0"/>
              <a:t>Kliknij, aby </a:t>
            </a:r>
            <a:r>
              <a:rPr lang="pl-PL" dirty="0" err="1" smtClean="0"/>
              <a:t>edyt</a:t>
            </a:r>
            <a:r>
              <a:rPr lang="pl-PL" dirty="0" smtClean="0"/>
              <a:t>. styl wz. tyt.</a:t>
            </a:r>
            <a:endParaRPr lang="pl-PL" dirty="0"/>
          </a:p>
        </p:txBody>
      </p:sp>
      <p:sp>
        <p:nvSpPr>
          <p:cNvPr id="3" name="Symbol zastępczy tekstu 2"/>
          <p:cNvSpPr>
            <a:spLocks noGrp="1"/>
          </p:cNvSpPr>
          <p:nvPr>
            <p:ph type="body" idx="1"/>
          </p:nvPr>
        </p:nvSpPr>
        <p:spPr>
          <a:xfrm>
            <a:off x="457200" y="1151336"/>
            <a:ext cx="4040188" cy="743000"/>
          </a:xfrm>
        </p:spPr>
        <p:txBody>
          <a:bodyPr anchor="b"/>
          <a:lstStyle>
            <a:lvl1pPr marL="0" indent="0">
              <a:buNone/>
              <a:defRPr sz="2400" b="1">
                <a:solidFill>
                  <a:schemeClr val="bg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001969"/>
            <a:ext cx="4040188" cy="2592653"/>
          </a:xfrm>
        </p:spPr>
        <p:txBody>
          <a:bodyPr/>
          <a:lstStyle>
            <a:lvl1pPr>
              <a:buClr>
                <a:srgbClr val="E60007"/>
              </a:buClr>
              <a:defRPr sz="2400" b="0" i="0">
                <a:solidFill>
                  <a:schemeClr val="bg1">
                    <a:lumMod val="65000"/>
                  </a:schemeClr>
                </a:solidFill>
              </a:defRPr>
            </a:lvl1pPr>
            <a:lvl2pPr marL="800100" indent="-342900">
              <a:buClr>
                <a:srgbClr val="FF0000"/>
              </a:buClr>
              <a:buFont typeface="Arial"/>
              <a:buChar char="•"/>
              <a:defRPr sz="2000" b="0" i="0">
                <a:solidFill>
                  <a:schemeClr val="bg1">
                    <a:lumMod val="65000"/>
                  </a:schemeClr>
                </a:solidFill>
              </a:defRPr>
            </a:lvl2pPr>
            <a:lvl3pPr marL="1162050" indent="-260350">
              <a:buClr>
                <a:srgbClr val="E60007"/>
              </a:buClr>
              <a:defRPr sz="1800" b="0" i="0">
                <a:solidFill>
                  <a:schemeClr val="bg1">
                    <a:lumMod val="65000"/>
                  </a:schemeClr>
                </a:solidFill>
              </a:defRPr>
            </a:lvl3pPr>
            <a:lvl4pPr>
              <a:defRPr sz="1600">
                <a:solidFill>
                  <a:schemeClr val="bg1">
                    <a:lumMod val="65000"/>
                  </a:schemeClr>
                </a:solidFill>
              </a:defRPr>
            </a:lvl4pPr>
            <a:lvl5pPr>
              <a:defRPr sz="1600">
                <a:solidFill>
                  <a:schemeClr val="bg1">
                    <a:lumMod val="65000"/>
                  </a:schemeClr>
                </a:solidFill>
              </a:defRPr>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p:txBody>
      </p:sp>
      <p:sp>
        <p:nvSpPr>
          <p:cNvPr id="5" name="Symbol zastępczy tekstu 4"/>
          <p:cNvSpPr>
            <a:spLocks noGrp="1"/>
          </p:cNvSpPr>
          <p:nvPr>
            <p:ph type="body" sz="quarter" idx="3"/>
          </p:nvPr>
        </p:nvSpPr>
        <p:spPr>
          <a:xfrm>
            <a:off x="4645026" y="1151335"/>
            <a:ext cx="4041775" cy="743000"/>
          </a:xfrm>
        </p:spPr>
        <p:txBody>
          <a:bodyPr anchor="b"/>
          <a:lstStyle>
            <a:lvl1pPr marL="0" indent="0">
              <a:buNone/>
              <a:defRPr sz="2400" b="1">
                <a:solidFill>
                  <a:schemeClr val="bg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6" y="2001968"/>
            <a:ext cx="4041775" cy="2592653"/>
          </a:xfrm>
        </p:spPr>
        <p:txBody>
          <a:bodyPr/>
          <a:lstStyle>
            <a:lvl1pPr marL="342900" indent="-342900">
              <a:buClr>
                <a:srgbClr val="E60007"/>
              </a:buClr>
              <a:buFont typeface="Arial"/>
              <a:buChar char="•"/>
              <a:defRPr sz="2400" b="0" i="0">
                <a:solidFill>
                  <a:schemeClr val="bg1">
                    <a:lumMod val="65000"/>
                  </a:schemeClr>
                </a:solidFill>
              </a:defRPr>
            </a:lvl1pPr>
            <a:lvl2pPr marL="742950" indent="-285750">
              <a:buClr>
                <a:srgbClr val="E60007"/>
              </a:buClr>
              <a:buFont typeface="Arial"/>
              <a:buChar char="•"/>
              <a:defRPr sz="2000" b="0" i="0">
                <a:solidFill>
                  <a:schemeClr val="bg1">
                    <a:lumMod val="65000"/>
                  </a:schemeClr>
                </a:solidFill>
              </a:defRPr>
            </a:lvl2pPr>
            <a:lvl3pPr marL="1143000" indent="-228600">
              <a:buClr>
                <a:srgbClr val="E60007"/>
              </a:buClr>
              <a:buFont typeface="Arial"/>
              <a:buChar char="•"/>
              <a:defRPr sz="1800" b="0" i="0">
                <a:solidFill>
                  <a:schemeClr val="bg1">
                    <a:lumMod val="65000"/>
                  </a:schemeClr>
                </a:solidFill>
              </a:defRPr>
            </a:lvl3pPr>
            <a:lvl4pPr>
              <a:defRPr sz="1600">
                <a:solidFill>
                  <a:schemeClr val="bg1">
                    <a:lumMod val="65000"/>
                  </a:schemeClr>
                </a:solidFill>
              </a:defRPr>
            </a:lvl4pPr>
            <a:lvl5pPr>
              <a:defRPr sz="1600">
                <a:solidFill>
                  <a:schemeClr val="bg1">
                    <a:lumMod val="65000"/>
                  </a:schemeClr>
                </a:solidFill>
              </a:defRPr>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0"/>
            <a:endParaRPr lang="pl-PL" dirty="0" smtClean="0"/>
          </a:p>
        </p:txBody>
      </p:sp>
      <p:sp>
        <p:nvSpPr>
          <p:cNvPr id="10" name="Symbol zastępczy daty 3"/>
          <p:cNvSpPr>
            <a:spLocks noGrp="1"/>
          </p:cNvSpPr>
          <p:nvPr>
            <p:ph type="dt" sz="half" idx="10"/>
          </p:nvPr>
        </p:nvSpPr>
        <p:spPr>
          <a:xfrm>
            <a:off x="3536950" y="4767263"/>
            <a:ext cx="2133600" cy="273844"/>
          </a:xfrm>
        </p:spPr>
        <p:txBody>
          <a:bodyPr/>
          <a:lstStyle>
            <a:lvl1pPr algn="ctr">
              <a:defRPr/>
            </a:lvl1pPr>
          </a:lstStyle>
          <a:p>
            <a:fld id="{D110A955-273D-F54D-A2A3-291CBA6DB22E}" type="datetime1">
              <a:rPr lang="pl-PL" smtClean="0"/>
              <a:t>2012-09-13</a:t>
            </a:fld>
            <a:endParaRPr lang="pl-PL" dirty="0"/>
          </a:p>
        </p:txBody>
      </p:sp>
      <p:sp>
        <p:nvSpPr>
          <p:cNvPr id="11"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Tree>
    <p:extLst>
      <p:ext uri="{BB962C8B-B14F-4D97-AF65-F5344CB8AC3E}">
        <p14:creationId xmlns:p14="http://schemas.microsoft.com/office/powerpoint/2010/main" val="956607490"/>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Zawartość z podpisem">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1" y="204787"/>
            <a:ext cx="3008313" cy="871538"/>
          </a:xfrm>
        </p:spPr>
        <p:txBody>
          <a:bodyPr anchor="b"/>
          <a:lstStyle>
            <a:lvl1pPr algn="l">
              <a:defRPr sz="2000" b="1">
                <a:solidFill>
                  <a:schemeClr val="bg1">
                    <a:lumMod val="65000"/>
                  </a:schemeClr>
                </a:solidFill>
              </a:defRPr>
            </a:lvl1pPr>
          </a:lstStyle>
          <a:p>
            <a:r>
              <a:rPr lang="pl-PL" dirty="0" smtClean="0"/>
              <a:t>Kliknij, aby </a:t>
            </a:r>
            <a:r>
              <a:rPr lang="pl-PL" dirty="0" err="1" smtClean="0"/>
              <a:t>edyt</a:t>
            </a:r>
            <a:r>
              <a:rPr lang="pl-PL" dirty="0" smtClean="0"/>
              <a:t>. styl wz. tyt.</a:t>
            </a:r>
            <a:endParaRPr lang="pl-PL" dirty="0"/>
          </a:p>
        </p:txBody>
      </p:sp>
      <p:sp>
        <p:nvSpPr>
          <p:cNvPr id="3" name="Symbol zastępczy zawartości 2"/>
          <p:cNvSpPr>
            <a:spLocks noGrp="1"/>
          </p:cNvSpPr>
          <p:nvPr>
            <p:ph idx="1"/>
          </p:nvPr>
        </p:nvSpPr>
        <p:spPr>
          <a:xfrm>
            <a:off x="3575050" y="204788"/>
            <a:ext cx="5111750" cy="4389835"/>
          </a:xfrm>
        </p:spPr>
        <p:txBody>
          <a:bodyPr/>
          <a:lstStyle>
            <a:lvl1pPr marL="342900" indent="-342900">
              <a:buClr>
                <a:srgbClr val="E60007"/>
              </a:buClr>
              <a:buSzPct val="100000"/>
              <a:buFont typeface="Arial"/>
              <a:buChar char="•"/>
              <a:defRPr sz="3200" b="0" i="0">
                <a:solidFill>
                  <a:schemeClr val="bg1">
                    <a:lumMod val="65000"/>
                  </a:schemeClr>
                </a:solidFill>
              </a:defRPr>
            </a:lvl1pPr>
            <a:lvl2pPr>
              <a:buClr>
                <a:srgbClr val="E60007"/>
              </a:buClr>
              <a:defRPr sz="2800">
                <a:solidFill>
                  <a:schemeClr val="bg1">
                    <a:lumMod val="65000"/>
                  </a:schemeClr>
                </a:solidFill>
              </a:defRPr>
            </a:lvl2pPr>
            <a:lvl3pPr marL="803275" indent="-260350">
              <a:buClr>
                <a:srgbClr val="E60007"/>
              </a:buClr>
              <a:buFont typeface="Arial"/>
              <a:buChar char="•"/>
              <a:defRPr sz="2400" b="0" i="0">
                <a:solidFill>
                  <a:schemeClr val="bg1">
                    <a:lumMod val="65000"/>
                  </a:schemeClr>
                </a:solidFill>
              </a:defRPr>
            </a:lvl3pPr>
            <a:lvl4pPr>
              <a:defRPr sz="2000">
                <a:solidFill>
                  <a:schemeClr val="bg1">
                    <a:lumMod val="65000"/>
                  </a:schemeClr>
                </a:solidFill>
              </a:defRPr>
            </a:lvl4pPr>
            <a:lvl5pPr>
              <a:defRPr sz="2000">
                <a:solidFill>
                  <a:schemeClr val="bg1">
                    <a:lumMod val="65000"/>
                  </a:schemeClr>
                </a:solidFill>
              </a:defRPr>
            </a:lvl5pPr>
            <a:lvl6pPr>
              <a:defRPr sz="2000"/>
            </a:lvl6pPr>
            <a:lvl7pPr>
              <a:defRPr sz="2000"/>
            </a:lvl7pPr>
            <a:lvl8pPr>
              <a:defRPr sz="2000"/>
            </a:lvl8pPr>
            <a:lvl9pPr>
              <a:defRPr sz="2000"/>
            </a:lvl9pPr>
          </a:lstStyle>
          <a:p>
            <a:pPr lvl="0"/>
            <a:r>
              <a:rPr lang="pl-PL" dirty="0" smtClean="0"/>
              <a:t>Kliknij, aby edytować style wzorca tekstu</a:t>
            </a:r>
          </a:p>
          <a:p>
            <a:pPr lvl="2"/>
            <a:r>
              <a:rPr lang="pl-PL" dirty="0" smtClean="0"/>
              <a:t>drugi poziom</a:t>
            </a:r>
          </a:p>
        </p:txBody>
      </p:sp>
      <p:sp>
        <p:nvSpPr>
          <p:cNvPr id="4" name="Symbol zastępczy tekstu 3"/>
          <p:cNvSpPr>
            <a:spLocks noGrp="1"/>
          </p:cNvSpPr>
          <p:nvPr>
            <p:ph type="body" sz="half" idx="2"/>
          </p:nvPr>
        </p:nvSpPr>
        <p:spPr>
          <a:xfrm>
            <a:off x="457201" y="1076326"/>
            <a:ext cx="3008313" cy="351829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B6ABB662-00EF-6840-8C55-909A2AA6575E}"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Tree>
    <p:extLst>
      <p:ext uri="{BB962C8B-B14F-4D97-AF65-F5344CB8AC3E}">
        <p14:creationId xmlns:p14="http://schemas.microsoft.com/office/powerpoint/2010/main" val="2217952364"/>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ajd z wykresem">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1" y="204787"/>
            <a:ext cx="3008313" cy="871538"/>
          </a:xfrm>
        </p:spPr>
        <p:txBody>
          <a:bodyPr anchor="b"/>
          <a:lstStyle>
            <a:lvl1pPr algn="l">
              <a:defRPr sz="2000" b="1">
                <a:solidFill>
                  <a:schemeClr val="bg1">
                    <a:lumMod val="65000"/>
                  </a:schemeClr>
                </a:solidFill>
              </a:defRPr>
            </a:lvl1pPr>
          </a:lstStyle>
          <a:p>
            <a:r>
              <a:rPr lang="pl-PL" dirty="0" smtClean="0"/>
              <a:t>Kliknij, aby </a:t>
            </a:r>
            <a:r>
              <a:rPr lang="pl-PL" dirty="0" err="1" smtClean="0"/>
              <a:t>edyt</a:t>
            </a:r>
            <a:r>
              <a:rPr lang="pl-PL" dirty="0" smtClean="0"/>
              <a:t>. styl wz. tyt.</a:t>
            </a:r>
            <a:endParaRPr lang="pl-PL" dirty="0"/>
          </a:p>
        </p:txBody>
      </p:sp>
      <p:sp>
        <p:nvSpPr>
          <p:cNvPr id="4" name="Symbol zastępczy tekstu 3"/>
          <p:cNvSpPr>
            <a:spLocks noGrp="1"/>
          </p:cNvSpPr>
          <p:nvPr>
            <p:ph type="body" sz="half" idx="2"/>
          </p:nvPr>
        </p:nvSpPr>
        <p:spPr>
          <a:xfrm>
            <a:off x="457201" y="1076326"/>
            <a:ext cx="3008313" cy="351829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B6ABB662-00EF-6840-8C55-909A2AA6575E}"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
        <p:nvSpPr>
          <p:cNvPr id="6" name="Symbol zastępczy wykresu 5"/>
          <p:cNvSpPr>
            <a:spLocks noGrp="1"/>
          </p:cNvSpPr>
          <p:nvPr>
            <p:ph type="chart" sz="quarter" idx="13"/>
          </p:nvPr>
        </p:nvSpPr>
        <p:spPr>
          <a:xfrm>
            <a:off x="3536950" y="204788"/>
            <a:ext cx="5527675" cy="4389437"/>
          </a:xfrm>
        </p:spPr>
        <p:txBody>
          <a:bodyPr/>
          <a:lstStyle>
            <a:lvl1pPr marL="0" indent="0">
              <a:buFontTx/>
              <a:buNone/>
              <a:defRPr>
                <a:solidFill>
                  <a:schemeClr val="bg1">
                    <a:lumMod val="65000"/>
                  </a:schemeClr>
                </a:solidFill>
              </a:defRPr>
            </a:lvl1pPr>
          </a:lstStyle>
          <a:p>
            <a:endParaRPr lang="pl-PL" dirty="0"/>
          </a:p>
        </p:txBody>
      </p:sp>
    </p:spTree>
    <p:extLst>
      <p:ext uri="{BB962C8B-B14F-4D97-AF65-F5344CB8AC3E}">
        <p14:creationId xmlns:p14="http://schemas.microsoft.com/office/powerpoint/2010/main" val="159156132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ajd z procesami">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B6ABB662-00EF-6840-8C55-909A2AA6575E}"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
        <p:nvSpPr>
          <p:cNvPr id="5" name="Symbol zastępczy obiektu SmartArt 4"/>
          <p:cNvSpPr>
            <a:spLocks noGrp="1"/>
          </p:cNvSpPr>
          <p:nvPr>
            <p:ph type="dgm" sz="quarter" idx="13"/>
          </p:nvPr>
        </p:nvSpPr>
        <p:spPr>
          <a:xfrm>
            <a:off x="150674" y="204788"/>
            <a:ext cx="8910776" cy="4389437"/>
          </a:xfrm>
        </p:spPr>
        <p:txBody>
          <a:bodyPr>
            <a:normAutofit/>
          </a:bodyPr>
          <a:lstStyle>
            <a:lvl1pPr marL="0" indent="0">
              <a:buFontTx/>
              <a:buNone/>
              <a:defRPr sz="1400" b="0" i="0">
                <a:solidFill>
                  <a:schemeClr val="bg1">
                    <a:lumMod val="65000"/>
                  </a:schemeClr>
                </a:solidFill>
              </a:defRPr>
            </a:lvl1pPr>
          </a:lstStyle>
          <a:p>
            <a:endParaRPr lang="pl-PL" dirty="0"/>
          </a:p>
        </p:txBody>
      </p:sp>
    </p:spTree>
    <p:extLst>
      <p:ext uri="{BB962C8B-B14F-4D97-AF65-F5344CB8AC3E}">
        <p14:creationId xmlns:p14="http://schemas.microsoft.com/office/powerpoint/2010/main" val="2676317940"/>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solidFill>
                  <a:schemeClr val="bg1">
                    <a:lumMod val="65000"/>
                  </a:schemeClr>
                </a:solidFill>
              </a:defRPr>
            </a:lvl1pPr>
          </a:lstStyle>
          <a:p>
            <a:r>
              <a:rPr lang="pl-PL" dirty="0" smtClean="0"/>
              <a:t>Kliknij, aby </a:t>
            </a:r>
            <a:r>
              <a:rPr lang="pl-PL" dirty="0" err="1" smtClean="0"/>
              <a:t>edyt</a:t>
            </a:r>
            <a:r>
              <a:rPr lang="pl-PL" dirty="0" smtClean="0"/>
              <a:t>. styl wz. tyt.</a:t>
            </a:r>
            <a:endParaRPr lang="pl-PL" dirty="0"/>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dirty="0" smtClean="0"/>
              <a:t>Kliknij, aby edytować style wzorca tekstu</a:t>
            </a:r>
          </a:p>
        </p:txBody>
      </p:sp>
      <p:sp>
        <p:nvSpPr>
          <p:cNvPr id="7" name="Symbol zastępczy daty 3"/>
          <p:cNvSpPr>
            <a:spLocks noGrp="1"/>
          </p:cNvSpPr>
          <p:nvPr>
            <p:ph type="dt" sz="half" idx="10"/>
          </p:nvPr>
        </p:nvSpPr>
        <p:spPr>
          <a:xfrm>
            <a:off x="3536950" y="4767263"/>
            <a:ext cx="2133600" cy="273844"/>
          </a:xfrm>
        </p:spPr>
        <p:txBody>
          <a:bodyPr/>
          <a:lstStyle>
            <a:lvl1pPr algn="ctr">
              <a:defRPr/>
            </a:lvl1pPr>
          </a:lstStyle>
          <a:p>
            <a:fld id="{28D10F9B-DC63-7B44-B3AC-39FBD5C7D79E}" type="datetime1">
              <a:rPr lang="pl-PL" smtClean="0"/>
              <a:t>2012-09-13</a:t>
            </a:fld>
            <a:endParaRPr lang="pl-PL" dirty="0"/>
          </a:p>
        </p:txBody>
      </p:sp>
      <p:sp>
        <p:nvSpPr>
          <p:cNvPr id="8"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Tree>
    <p:extLst>
      <p:ext uri="{BB962C8B-B14F-4D97-AF65-F5344CB8AC3E}">
        <p14:creationId xmlns:p14="http://schemas.microsoft.com/office/powerpoint/2010/main" val="357769598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az z podpisem">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solidFill>
                  <a:schemeClr val="bg1">
                    <a:lumMod val="65000"/>
                  </a:schemeClr>
                </a:solidFill>
              </a:defRPr>
            </a:lvl1pPr>
          </a:lstStyle>
          <a:p>
            <a:r>
              <a:rPr lang="pl-PL" smtClean="0"/>
              <a:t>Kliknij, aby edyt. styl wz. tyt.</a:t>
            </a:r>
            <a:endParaRPr lang="pl-PL"/>
          </a:p>
        </p:txBody>
      </p:sp>
      <p:sp>
        <p:nvSpPr>
          <p:cNvPr id="3" name="Symbol zastępczy obrazu 2"/>
          <p:cNvSpPr>
            <a:spLocks noGrp="1"/>
          </p:cNvSpPr>
          <p:nvPr>
            <p:ph type="pic" idx="1"/>
          </p:nvPr>
        </p:nvSpPr>
        <p:spPr>
          <a:xfrm>
            <a:off x="1792288" y="459581"/>
            <a:ext cx="5486400" cy="3086100"/>
          </a:xfrm>
        </p:spPr>
        <p:txBody>
          <a:bodyPr/>
          <a:lstStyle>
            <a:lvl1pPr marL="0" indent="0">
              <a:buNone/>
              <a:defRPr sz="3200">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1B34E9FC-468D-4041-806D-C4FB35D5C87A}"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Tree>
    <p:extLst>
      <p:ext uri="{BB962C8B-B14F-4D97-AF65-F5344CB8AC3E}">
        <p14:creationId xmlns:p14="http://schemas.microsoft.com/office/powerpoint/2010/main" val="581191474"/>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z podpisem">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solidFill>
                  <a:schemeClr val="bg1">
                    <a:lumMod val="65000"/>
                  </a:schemeClr>
                </a:solidFill>
              </a:defRPr>
            </a:lvl1pPr>
          </a:lstStyle>
          <a:p>
            <a:r>
              <a:rPr lang="pl-PL" smtClean="0"/>
              <a:t>Kliknij, aby edyt. styl wz. tyt.</a:t>
            </a:r>
            <a:endParaRPr lang="pl-PL"/>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Symbol zastępczy daty 3"/>
          <p:cNvSpPr>
            <a:spLocks noGrp="1"/>
          </p:cNvSpPr>
          <p:nvPr>
            <p:ph type="dt" sz="half" idx="10"/>
          </p:nvPr>
        </p:nvSpPr>
        <p:spPr>
          <a:xfrm>
            <a:off x="3536950" y="4767263"/>
            <a:ext cx="2133600" cy="273844"/>
          </a:xfrm>
        </p:spPr>
        <p:txBody>
          <a:bodyPr/>
          <a:lstStyle>
            <a:lvl1pPr algn="ctr">
              <a:defRPr/>
            </a:lvl1pPr>
          </a:lstStyle>
          <a:p>
            <a:fld id="{1B34E9FC-468D-4041-806D-C4FB35D5C87A}" type="datetime1">
              <a:rPr lang="pl-PL" smtClean="0"/>
              <a:t>2012-09-13</a:t>
            </a:fld>
            <a:endParaRPr lang="pl-PL" dirty="0"/>
          </a:p>
        </p:txBody>
      </p:sp>
      <p:sp>
        <p:nvSpPr>
          <p:cNvPr id="9" name="Symbol zastępczy numeru slajdu 5"/>
          <p:cNvSpPr>
            <a:spLocks noGrp="1"/>
          </p:cNvSpPr>
          <p:nvPr>
            <p:ph type="sldNum" sz="quarter" idx="12"/>
          </p:nvPr>
        </p:nvSpPr>
        <p:spPr>
          <a:xfrm>
            <a:off x="6329172" y="4767263"/>
            <a:ext cx="2581656" cy="273844"/>
          </a:xfrm>
        </p:spPr>
        <p:txBody>
          <a:bodyPr/>
          <a:lstStyle/>
          <a:p>
            <a:fld id="{16D9151D-C91A-A440-AF29-4F01C0C36D1D}" type="slidenum">
              <a:rPr lang="pl-PL" smtClean="0"/>
              <a:t>‹#›</a:t>
            </a:fld>
            <a:endParaRPr lang="pl-PL"/>
          </a:p>
        </p:txBody>
      </p:sp>
      <p:sp>
        <p:nvSpPr>
          <p:cNvPr id="10" name="Symbol zastępczy obiektu multimediów 9"/>
          <p:cNvSpPr>
            <a:spLocks noGrp="1"/>
          </p:cNvSpPr>
          <p:nvPr>
            <p:ph type="media" sz="quarter" idx="13"/>
          </p:nvPr>
        </p:nvSpPr>
        <p:spPr>
          <a:xfrm>
            <a:off x="1792289" y="459581"/>
            <a:ext cx="5486399" cy="3086100"/>
          </a:xfrm>
        </p:spPr>
        <p:txBody>
          <a:bodyPr/>
          <a:lstStyle>
            <a:lvl1pPr marL="0" indent="0">
              <a:buFontTx/>
              <a:buNone/>
              <a:defRPr>
                <a:solidFill>
                  <a:schemeClr val="bg1">
                    <a:lumMod val="65000"/>
                  </a:schemeClr>
                </a:solidFill>
              </a:defRPr>
            </a:lvl1pPr>
          </a:lstStyle>
          <a:p>
            <a:endParaRPr lang="pl-PL" dirty="0"/>
          </a:p>
        </p:txBody>
      </p:sp>
    </p:spTree>
    <p:extLst>
      <p:ext uri="{BB962C8B-B14F-4D97-AF65-F5344CB8AC3E}">
        <p14:creationId xmlns:p14="http://schemas.microsoft.com/office/powerpoint/2010/main" val="89232376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143343" y="345900"/>
            <a:ext cx="3849506" cy="1795992"/>
          </a:xfrm>
          <a:prstGeom prst="rect">
            <a:avLst/>
          </a:prstGeom>
        </p:spPr>
        <p:txBody>
          <a:bodyPr vert="horz" lIns="91440" tIns="45720" rIns="91440" bIns="45720" rtlCol="0" anchor="ctr">
            <a:normAutofit/>
          </a:bodyPr>
          <a:lstStyle/>
          <a:p>
            <a:r>
              <a:rPr lang="pl-PL" dirty="0" smtClean="0"/>
              <a:t>Kliknij, aby </a:t>
            </a:r>
            <a:r>
              <a:rPr lang="pl-PL" dirty="0" err="1" smtClean="0"/>
              <a:t>edyt</a:t>
            </a:r>
            <a:r>
              <a:rPr lang="pl-PL" dirty="0" smtClean="0"/>
              <a:t>. styl wz. tyt.</a:t>
            </a:r>
            <a:endParaRPr lang="pl-PL" dirty="0"/>
          </a:p>
        </p:txBody>
      </p:sp>
      <p:sp>
        <p:nvSpPr>
          <p:cNvPr id="3" name="Symbol zastępczy tekstu 2"/>
          <p:cNvSpPr>
            <a:spLocks noGrp="1"/>
          </p:cNvSpPr>
          <p:nvPr>
            <p:ph type="body" idx="1"/>
          </p:nvPr>
        </p:nvSpPr>
        <p:spPr>
          <a:xfrm>
            <a:off x="4603750" y="1377699"/>
            <a:ext cx="4083050" cy="321692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3536950" y="4781921"/>
            <a:ext cx="2133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fld id="{087262B5-4CA9-8645-9F3F-60DA574A8059}" type="datetime1">
              <a:rPr lang="pl-PL" smtClean="0"/>
              <a:t>2012-09-13</a:t>
            </a:fld>
            <a:endParaRPr lang="pl-PL" dirty="0"/>
          </a:p>
        </p:txBody>
      </p:sp>
      <p:sp>
        <p:nvSpPr>
          <p:cNvPr id="6" name="Symbol zastępczy numeru slajd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6D9151D-C91A-A440-AF29-4F01C0C36D1D}" type="slidenum">
              <a:rPr lang="pl-PL" smtClean="0"/>
              <a:t>‹#›</a:t>
            </a:fld>
            <a:endParaRPr lang="pl-PL" dirty="0"/>
          </a:p>
        </p:txBody>
      </p:sp>
    </p:spTree>
    <p:extLst>
      <p:ext uri="{BB962C8B-B14F-4D97-AF65-F5344CB8AC3E}">
        <p14:creationId xmlns:p14="http://schemas.microsoft.com/office/powerpoint/2010/main" val="2463833549"/>
      </p:ext>
    </p:extLst>
  </p:cSld>
  <p:clrMap bg1="lt1" tx1="dk1" bg2="lt2" tx2="dk2" accent1="accent1" accent2="accent2" accent3="accent3" accent4="accent4" accent5="accent5" accent6="accent6" hlink="hlink" folHlink="folHlink"/>
  <p:sldLayoutIdLst>
    <p:sldLayoutId id="2147483660" r:id="rId1"/>
    <p:sldLayoutId id="2147483652" r:id="rId2"/>
    <p:sldLayoutId id="2147483653" r:id="rId3"/>
    <p:sldLayoutId id="2147483656" r:id="rId4"/>
    <p:sldLayoutId id="2147483663" r:id="rId5"/>
    <p:sldLayoutId id="2147483666" r:id="rId6"/>
    <p:sldLayoutId id="2147483651" r:id="rId7"/>
    <p:sldLayoutId id="2147483657" r:id="rId8"/>
    <p:sldLayoutId id="2147483665" r:id="rId9"/>
    <p:sldLayoutId id="2147483664" r:id="rId10"/>
    <p:sldLayoutId id="2147483655" r:id="rId11"/>
    <p:sldLayoutId id="2147483661" r:id="rId12"/>
  </p:sldLayoutIdLst>
  <p:transition spd="slow">
    <p:cover/>
  </p:transition>
  <p:hf hdr="0" ftr="0" dt="0"/>
  <p:txStyles>
    <p:titleStyle>
      <a:lvl1pPr algn="ctr" defTabSz="457200" rtl="0" eaLnBrk="1" latinLnBrk="0" hangingPunct="1">
        <a:spcBef>
          <a:spcPct val="0"/>
        </a:spcBef>
        <a:buNone/>
        <a:defRPr sz="3600" b="1" kern="1200">
          <a:solidFill>
            <a:schemeClr val="bg1">
              <a:lumMod val="8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rgbClr val="D9D9D9"/>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D9D9D9"/>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D9D9D9"/>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D9D9D9"/>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D9D9D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5843725" y="3310724"/>
            <a:ext cx="3207194" cy="1130143"/>
          </a:xfrm>
        </p:spPr>
        <p:txBody>
          <a:bodyPr/>
          <a:lstStyle/>
          <a:p>
            <a:r>
              <a:rPr lang="pl-PL" dirty="0" smtClean="0">
                <a:solidFill>
                  <a:schemeClr val="bg1"/>
                </a:solidFill>
              </a:rPr>
              <a:t>Grupy stanowisk pracy</a:t>
            </a:r>
            <a:endParaRPr lang="pl-PL" dirty="0">
              <a:solidFill>
                <a:schemeClr val="bg1"/>
              </a:solidFill>
            </a:endParaRPr>
          </a:p>
        </p:txBody>
      </p:sp>
      <p:sp>
        <p:nvSpPr>
          <p:cNvPr id="3" name="Tytuł 2"/>
          <p:cNvSpPr>
            <a:spLocks noGrp="1"/>
          </p:cNvSpPr>
          <p:nvPr>
            <p:ph type="title"/>
          </p:nvPr>
        </p:nvSpPr>
        <p:spPr/>
        <p:txBody>
          <a:bodyPr>
            <a:normAutofit fontScale="90000"/>
          </a:bodyPr>
          <a:lstStyle/>
          <a:p>
            <a:r>
              <a:rPr lang="pl-PL" dirty="0" smtClean="0">
                <a:solidFill>
                  <a:srgbClr val="FFC000"/>
                </a:solidFill>
              </a:rPr>
              <a:t>Projekt ujednolicenia wykazu stanowisk pracy</a:t>
            </a:r>
            <a:endParaRPr lang="pl-PL" dirty="0">
              <a:solidFill>
                <a:srgbClr val="FFC000"/>
              </a:solidFill>
            </a:endParaRPr>
          </a:p>
        </p:txBody>
      </p:sp>
    </p:spTree>
    <p:extLst>
      <p:ext uri="{BB962C8B-B14F-4D97-AF65-F5344CB8AC3E}">
        <p14:creationId xmlns:p14="http://schemas.microsoft.com/office/powerpoint/2010/main" val="1058445421"/>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2</a:t>
            </a:fld>
            <a:endParaRPr lang="pl-PL" dirty="0"/>
          </a:p>
        </p:txBody>
      </p:sp>
      <p:sp>
        <p:nvSpPr>
          <p:cNvPr id="7" name="Prostokąt 6"/>
          <p:cNvSpPr/>
          <p:nvPr/>
        </p:nvSpPr>
        <p:spPr>
          <a:xfrm>
            <a:off x="284011" y="1527488"/>
            <a:ext cx="8547960" cy="2169825"/>
          </a:xfrm>
          <a:prstGeom prst="rect">
            <a:avLst/>
          </a:prstGeom>
        </p:spPr>
        <p:txBody>
          <a:bodyPr wrap="square">
            <a:spAutoFit/>
          </a:bodyPr>
          <a:lstStyle/>
          <a:p>
            <a:pPr algn="just">
              <a:lnSpc>
                <a:spcPct val="150000"/>
              </a:lnSpc>
            </a:pPr>
            <a:r>
              <a:rPr lang="pl-PL" dirty="0" smtClean="0"/>
              <a:t>W taryfikatorach wszystkich Pracodawców koncernu PGE Dystrybucja S.A. wpisanych </a:t>
            </a:r>
            <a:r>
              <a:rPr lang="pl-PL" dirty="0"/>
              <a:t>jest około 814 nazw stanowisk pracy. </a:t>
            </a:r>
          </a:p>
          <a:p>
            <a:pPr algn="just">
              <a:lnSpc>
                <a:spcPct val="150000"/>
              </a:lnSpc>
            </a:pPr>
            <a:endParaRPr lang="pl-PL" dirty="0" smtClean="0"/>
          </a:p>
          <a:p>
            <a:pPr algn="just">
              <a:lnSpc>
                <a:spcPct val="150000"/>
              </a:lnSpc>
            </a:pPr>
            <a:r>
              <a:rPr lang="pl-PL" dirty="0" smtClean="0"/>
              <a:t>Około </a:t>
            </a:r>
            <a:r>
              <a:rPr lang="pl-PL" dirty="0"/>
              <a:t>90 z nich jest niezgodne z obowiązująca strukturą i regulaminem organizacyjnym Oddziałów. </a:t>
            </a:r>
          </a:p>
        </p:txBody>
      </p:sp>
      <p:sp>
        <p:nvSpPr>
          <p:cNvPr id="8" name="pole tekstowe 7"/>
          <p:cNvSpPr txBox="1"/>
          <p:nvPr/>
        </p:nvSpPr>
        <p:spPr>
          <a:xfrm>
            <a:off x="242454"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WSTĘP</a:t>
            </a:r>
            <a:endParaRPr lang="pl-PL" b="1" dirty="0"/>
          </a:p>
        </p:txBody>
      </p:sp>
    </p:spTree>
    <p:extLst>
      <p:ext uri="{BB962C8B-B14F-4D97-AF65-F5344CB8AC3E}">
        <p14:creationId xmlns:p14="http://schemas.microsoft.com/office/powerpoint/2010/main" val="114279197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3</a:t>
            </a:fld>
            <a:endParaRPr lang="pl-PL" dirty="0"/>
          </a:p>
        </p:txBody>
      </p:sp>
      <p:sp>
        <p:nvSpPr>
          <p:cNvPr id="7" name="Prostokąt 6"/>
          <p:cNvSpPr/>
          <p:nvPr/>
        </p:nvSpPr>
        <p:spPr>
          <a:xfrm>
            <a:off x="242454" y="744695"/>
            <a:ext cx="8547960" cy="3831818"/>
          </a:xfrm>
          <a:prstGeom prst="rect">
            <a:avLst/>
          </a:prstGeom>
        </p:spPr>
        <p:txBody>
          <a:bodyPr wrap="square">
            <a:spAutoFit/>
          </a:bodyPr>
          <a:lstStyle/>
          <a:p>
            <a:pPr algn="just">
              <a:lnSpc>
                <a:spcPct val="150000"/>
              </a:lnSpc>
            </a:pPr>
            <a:r>
              <a:rPr lang="pl-PL" dirty="0" smtClean="0"/>
              <a:t>Po przeanalizowaniu dokumentów: </a:t>
            </a:r>
          </a:p>
          <a:p>
            <a:pPr marL="342900" indent="-342900" algn="just">
              <a:lnSpc>
                <a:spcPct val="150000"/>
              </a:lnSpc>
              <a:buFont typeface="Arial" pitchFamily="34" charset="0"/>
              <a:buChar char="•"/>
            </a:pPr>
            <a:r>
              <a:rPr lang="pl-PL" dirty="0"/>
              <a:t>t</a:t>
            </a:r>
            <a:r>
              <a:rPr lang="pl-PL" dirty="0" smtClean="0"/>
              <a:t>aryfikatorów;</a:t>
            </a:r>
          </a:p>
          <a:p>
            <a:pPr marL="342900" indent="-342900" algn="just">
              <a:lnSpc>
                <a:spcPct val="150000"/>
              </a:lnSpc>
              <a:buFont typeface="Arial" pitchFamily="34" charset="0"/>
              <a:buChar char="•"/>
            </a:pPr>
            <a:r>
              <a:rPr lang="pl-PL" dirty="0" smtClean="0"/>
              <a:t>opisów stanowisk;</a:t>
            </a:r>
          </a:p>
          <a:p>
            <a:pPr marL="342900" indent="-342900" algn="just">
              <a:lnSpc>
                <a:spcPct val="150000"/>
              </a:lnSpc>
              <a:buFont typeface="Arial" pitchFamily="34" charset="0"/>
              <a:buChar char="•"/>
            </a:pPr>
            <a:r>
              <a:rPr lang="pl-PL" dirty="0"/>
              <a:t>zakresów </a:t>
            </a:r>
            <a:r>
              <a:rPr lang="pl-PL" dirty="0" smtClean="0"/>
              <a:t>obowiązków;</a:t>
            </a:r>
          </a:p>
          <a:p>
            <a:pPr marL="342900" indent="-342900" algn="just">
              <a:lnSpc>
                <a:spcPct val="150000"/>
              </a:lnSpc>
              <a:buFont typeface="Arial" pitchFamily="34" charset="0"/>
              <a:buChar char="•"/>
            </a:pPr>
            <a:r>
              <a:rPr lang="pl-PL" dirty="0" smtClean="0"/>
              <a:t>kart </a:t>
            </a:r>
            <a:r>
              <a:rPr lang="pl-PL" dirty="0"/>
              <a:t>oceny </a:t>
            </a:r>
            <a:r>
              <a:rPr lang="pl-PL" dirty="0" smtClean="0"/>
              <a:t>ryzyka, itp. </a:t>
            </a:r>
          </a:p>
          <a:p>
            <a:pPr algn="just">
              <a:lnSpc>
                <a:spcPct val="150000"/>
              </a:lnSpc>
            </a:pPr>
            <a:r>
              <a:rPr lang="pl-PL" dirty="0" smtClean="0"/>
              <a:t>Zespół opracował 20 grup stanowisk, do których zakwalifikowano poszczególne nazwy.</a:t>
            </a:r>
          </a:p>
          <a:p>
            <a:pPr algn="just">
              <a:lnSpc>
                <a:spcPct val="150000"/>
              </a:lnSpc>
            </a:pPr>
            <a:endParaRPr lang="pl-PL" dirty="0" smtClean="0"/>
          </a:p>
          <a:p>
            <a:pPr algn="just">
              <a:lnSpc>
                <a:spcPct val="150000"/>
              </a:lnSpc>
            </a:pPr>
            <a:r>
              <a:rPr lang="pl-PL" b="1" dirty="0" smtClean="0"/>
              <a:t>Każdy Oddział dokonał weryfikacji występujących u niego stanowisk pracy </a:t>
            </a:r>
            <a:br>
              <a:rPr lang="pl-PL" b="1" dirty="0" smtClean="0"/>
            </a:br>
            <a:r>
              <a:rPr lang="pl-PL" b="1" dirty="0" smtClean="0"/>
              <a:t>i przyporządkował je do poszczególnych grup. </a:t>
            </a:r>
            <a:endParaRPr lang="pl-PL" b="1" dirty="0"/>
          </a:p>
        </p:txBody>
      </p:sp>
      <p:sp>
        <p:nvSpPr>
          <p:cNvPr id="8" name="pole tekstowe 7"/>
          <p:cNvSpPr txBox="1"/>
          <p:nvPr/>
        </p:nvSpPr>
        <p:spPr>
          <a:xfrm>
            <a:off x="242454"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WSTĘP</a:t>
            </a:r>
            <a:endParaRPr lang="pl-PL" b="1" dirty="0"/>
          </a:p>
        </p:txBody>
      </p:sp>
    </p:spTree>
    <p:extLst>
      <p:ext uri="{BB962C8B-B14F-4D97-AF65-F5344CB8AC3E}">
        <p14:creationId xmlns:p14="http://schemas.microsoft.com/office/powerpoint/2010/main" val="324358932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4</a:t>
            </a:fld>
            <a:endParaRPr lang="pl-PL" dirty="0"/>
          </a:p>
        </p:txBody>
      </p:sp>
      <p:graphicFrame>
        <p:nvGraphicFramePr>
          <p:cNvPr id="13" name="Tabela 12"/>
          <p:cNvGraphicFramePr>
            <a:graphicFrameLocks noGrp="1"/>
          </p:cNvGraphicFramePr>
          <p:nvPr>
            <p:extLst>
              <p:ext uri="{D42A27DB-BD31-4B8C-83A1-F6EECF244321}">
                <p14:modId xmlns:p14="http://schemas.microsoft.com/office/powerpoint/2010/main" val="2648493631"/>
              </p:ext>
            </p:extLst>
          </p:nvPr>
        </p:nvGraphicFramePr>
        <p:xfrm>
          <a:off x="242455" y="734289"/>
          <a:ext cx="8668373" cy="3917340"/>
        </p:xfrm>
        <a:graphic>
          <a:graphicData uri="http://schemas.openxmlformats.org/drawingml/2006/table">
            <a:tbl>
              <a:tblPr firstRow="1" bandRow="1">
                <a:tableStyleId>{5C22544A-7EE6-4342-B048-85BDC9FD1C3A}</a:tableStyleId>
              </a:tblPr>
              <a:tblGrid>
                <a:gridCol w="2888672"/>
                <a:gridCol w="5779701"/>
              </a:tblGrid>
              <a:tr h="358770">
                <a:tc>
                  <a:txBody>
                    <a:bodyPr/>
                    <a:lstStyle/>
                    <a:p>
                      <a:pPr algn="ctr"/>
                      <a:r>
                        <a:rPr lang="pl-PL" sz="1400" dirty="0" smtClean="0"/>
                        <a:t>NAZWA</a:t>
                      </a:r>
                      <a:r>
                        <a:rPr lang="pl-PL" sz="1400" baseline="0" dirty="0" smtClean="0"/>
                        <a:t> GRUPY</a:t>
                      </a:r>
                      <a:endParaRPr lang="pl-PL" sz="1400" dirty="0"/>
                    </a:p>
                  </a:txBody>
                  <a:tcPr anchor="ctr">
                    <a:solidFill>
                      <a:schemeClr val="accent6">
                        <a:lumMod val="75000"/>
                      </a:schemeClr>
                    </a:solidFill>
                  </a:tcPr>
                </a:tc>
                <a:tc>
                  <a:txBody>
                    <a:bodyPr/>
                    <a:lstStyle/>
                    <a:p>
                      <a:pPr algn="ctr"/>
                      <a:r>
                        <a:rPr lang="pl-PL" sz="1400" dirty="0" smtClean="0"/>
                        <a:t>CHARAKTERYSTYKA</a:t>
                      </a:r>
                      <a:endParaRPr lang="pl-PL" sz="1400" dirty="0"/>
                    </a:p>
                  </a:txBody>
                  <a:tcPr anchor="ctr">
                    <a:solidFill>
                      <a:schemeClr val="accent6">
                        <a:lumMod val="75000"/>
                      </a:schemeClr>
                    </a:solidFill>
                  </a:tcPr>
                </a:tc>
              </a:tr>
              <a:tr h="324000">
                <a:tc>
                  <a:txBody>
                    <a:bodyPr/>
                    <a:lstStyle/>
                    <a:p>
                      <a:pPr algn="ctr"/>
                      <a:r>
                        <a:rPr lang="pl-PL" sz="1200" b="1" dirty="0" smtClean="0"/>
                        <a:t>Dyrektor</a:t>
                      </a:r>
                      <a:endParaRPr lang="pl-PL" sz="1200" b="1" dirty="0"/>
                    </a:p>
                  </a:txBody>
                  <a:tcPr anchor="ctr">
                    <a:solidFill>
                      <a:schemeClr val="accent6">
                        <a:lumMod val="40000"/>
                        <a:lumOff val="60000"/>
                      </a:schemeClr>
                    </a:solidFill>
                  </a:tcPr>
                </a:tc>
                <a:tc>
                  <a:txBody>
                    <a:bodyPr/>
                    <a:lstStyle/>
                    <a:p>
                      <a:pPr algn="l" fontAlgn="t"/>
                      <a:r>
                        <a:rPr lang="pl-PL" sz="1000" b="0" kern="1200" dirty="0">
                          <a:solidFill>
                            <a:schemeClr val="dk1"/>
                          </a:solidFill>
                          <a:latin typeface="+mn-lt"/>
                          <a:ea typeface="+mn-ea"/>
                          <a:cs typeface="+mn-cs"/>
                        </a:rPr>
                        <a:t>dyrektorzy i zastępcy (departamentu, CDM, rejonu energetycznego, biura</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24000">
                <a:tc>
                  <a:txBody>
                    <a:bodyPr/>
                    <a:lstStyle/>
                    <a:p>
                      <a:pPr algn="ctr" fontAlgn="ctr"/>
                      <a:r>
                        <a:rPr lang="pl-PL" sz="1200" b="1" kern="1200" dirty="0">
                          <a:solidFill>
                            <a:schemeClr val="dk1"/>
                          </a:solidFill>
                          <a:latin typeface="+mn-lt"/>
                          <a:ea typeface="+mn-ea"/>
                          <a:cs typeface="+mn-cs"/>
                        </a:rPr>
                        <a:t>D</a:t>
                      </a:r>
                      <a:r>
                        <a:rPr lang="pl-PL" sz="1200" b="1" kern="1200" dirty="0" smtClean="0">
                          <a:solidFill>
                            <a:schemeClr val="dk1"/>
                          </a:solidFill>
                          <a:latin typeface="+mn-lt"/>
                          <a:ea typeface="+mn-ea"/>
                          <a:cs typeface="+mn-cs"/>
                        </a:rPr>
                        <a:t>yspozytor </a:t>
                      </a:r>
                      <a:r>
                        <a:rPr lang="pl-PL" sz="1200" b="1" kern="1200" dirty="0">
                          <a:solidFill>
                            <a:schemeClr val="dk1"/>
                          </a:solidFill>
                          <a:latin typeface="+mn-lt"/>
                          <a:ea typeface="+mn-ea"/>
                          <a:cs typeface="+mn-cs"/>
                        </a:rPr>
                        <a:t>ruchu</a:t>
                      </a:r>
                    </a:p>
                  </a:txBody>
                  <a:tcPr marL="9525" marR="9525" marT="9525" marB="0" anchor="ctr">
                    <a:solidFill>
                      <a:schemeClr val="accent6">
                        <a:lumMod val="60000"/>
                        <a:lumOff val="40000"/>
                      </a:schemeClr>
                    </a:solidFill>
                  </a:tcPr>
                </a:tc>
                <a:tc>
                  <a:txBody>
                    <a:bodyPr/>
                    <a:lstStyle/>
                    <a:p>
                      <a:pPr algn="l" fontAlgn="t"/>
                      <a:r>
                        <a:rPr lang="pl-PL" sz="1000" b="0" kern="1200" dirty="0">
                          <a:solidFill>
                            <a:schemeClr val="dk1"/>
                          </a:solidFill>
                          <a:latin typeface="+mn-lt"/>
                          <a:ea typeface="+mn-ea"/>
                          <a:cs typeface="+mn-cs"/>
                        </a:rPr>
                        <a:t>wszyscy dyspozytorzy ruchu (CDM, oddziałowi, obszarowi, młodsi, starsi itd</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324000">
                <a:tc>
                  <a:txBody>
                    <a:bodyPr/>
                    <a:lstStyle/>
                    <a:p>
                      <a:pPr algn="ctr" fontAlgn="ctr"/>
                      <a:r>
                        <a:rPr lang="pl-PL" sz="1200" b="1" kern="1200" dirty="0">
                          <a:solidFill>
                            <a:schemeClr val="dk1"/>
                          </a:solidFill>
                          <a:latin typeface="+mn-lt"/>
                          <a:ea typeface="+mn-ea"/>
                          <a:cs typeface="+mn-cs"/>
                        </a:rPr>
                        <a:t>E</a:t>
                      </a:r>
                      <a:r>
                        <a:rPr lang="pl-PL" sz="1200" b="1" kern="1200" dirty="0" smtClean="0">
                          <a:solidFill>
                            <a:schemeClr val="dk1"/>
                          </a:solidFill>
                          <a:latin typeface="+mn-lt"/>
                          <a:ea typeface="+mn-ea"/>
                          <a:cs typeface="+mn-cs"/>
                        </a:rPr>
                        <a:t>lektromonter </a:t>
                      </a:r>
                      <a:r>
                        <a:rPr lang="pl-PL" sz="1200" b="1" kern="1200" dirty="0">
                          <a:solidFill>
                            <a:schemeClr val="dk1"/>
                          </a:solidFill>
                          <a:latin typeface="+mn-lt"/>
                          <a:ea typeface="+mn-ea"/>
                          <a:cs typeface="+mn-cs"/>
                        </a:rPr>
                        <a:t>precyzyjny</a:t>
                      </a:r>
                    </a:p>
                  </a:txBody>
                  <a:tcPr marL="9525" marR="9525" marT="9525" marB="0" anchor="ctr">
                    <a:solidFill>
                      <a:schemeClr val="accent6">
                        <a:lumMod val="40000"/>
                        <a:lumOff val="60000"/>
                      </a:schemeClr>
                    </a:solidFill>
                  </a:tcPr>
                </a:tc>
                <a:tc>
                  <a:txBody>
                    <a:bodyPr/>
                    <a:lstStyle/>
                    <a:p>
                      <a:pPr algn="l" fontAlgn="t"/>
                      <a:r>
                        <a:rPr lang="pl-PL" sz="1000" b="0" kern="1200" dirty="0">
                          <a:solidFill>
                            <a:schemeClr val="dk1"/>
                          </a:solidFill>
                          <a:latin typeface="+mn-lt"/>
                          <a:ea typeface="+mn-ea"/>
                          <a:cs typeface="+mn-cs"/>
                        </a:rPr>
                        <a:t>elektromonterzy licznikowni, wzorcowania liczników, </a:t>
                      </a:r>
                      <a:r>
                        <a:rPr lang="pl-PL" sz="1000" b="0" kern="1200" dirty="0" smtClean="0">
                          <a:solidFill>
                            <a:schemeClr val="dk1"/>
                          </a:solidFill>
                          <a:latin typeface="+mn-lt"/>
                          <a:ea typeface="+mn-ea"/>
                          <a:cs typeface="+mn-cs"/>
                        </a:rPr>
                        <a:t>przyrządów </a:t>
                      </a:r>
                      <a:r>
                        <a:rPr lang="pl-PL" sz="1000" b="0" kern="1200" dirty="0">
                          <a:solidFill>
                            <a:schemeClr val="dk1"/>
                          </a:solidFill>
                          <a:latin typeface="+mn-lt"/>
                          <a:ea typeface="+mn-ea"/>
                          <a:cs typeface="+mn-cs"/>
                        </a:rPr>
                        <a:t>pomiarowych, itd</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24000">
                <a:tc>
                  <a:txBody>
                    <a:bodyPr/>
                    <a:lstStyle/>
                    <a:p>
                      <a:pPr algn="ctr" fontAlgn="ctr"/>
                      <a:r>
                        <a:rPr lang="pl-PL" sz="1200" b="1" kern="1200" dirty="0">
                          <a:solidFill>
                            <a:schemeClr val="dk1"/>
                          </a:solidFill>
                          <a:latin typeface="+mn-lt"/>
                          <a:ea typeface="+mn-ea"/>
                          <a:cs typeface="+mn-cs"/>
                        </a:rPr>
                        <a:t>E</a:t>
                      </a:r>
                      <a:r>
                        <a:rPr lang="pl-PL" sz="1200" b="1" kern="1200" dirty="0" smtClean="0">
                          <a:solidFill>
                            <a:schemeClr val="dk1"/>
                          </a:solidFill>
                          <a:latin typeface="+mn-lt"/>
                          <a:ea typeface="+mn-ea"/>
                          <a:cs typeface="+mn-cs"/>
                        </a:rPr>
                        <a:t>lektromonter </a:t>
                      </a:r>
                      <a:r>
                        <a:rPr lang="pl-PL" sz="1200" b="1" kern="1200" dirty="0">
                          <a:solidFill>
                            <a:schemeClr val="dk1"/>
                          </a:solidFill>
                          <a:latin typeface="+mn-lt"/>
                          <a:ea typeface="+mn-ea"/>
                          <a:cs typeface="+mn-cs"/>
                        </a:rPr>
                        <a:t>sieci elektroenergetycznych</a:t>
                      </a:r>
                    </a:p>
                  </a:txBody>
                  <a:tcPr marL="9525" marR="9525" marT="9525" marB="0" anchor="ctr">
                    <a:solidFill>
                      <a:schemeClr val="accent6">
                        <a:lumMod val="60000"/>
                        <a:lumOff val="40000"/>
                      </a:schemeClr>
                    </a:solidFill>
                  </a:tcPr>
                </a:tc>
                <a:tc>
                  <a:txBody>
                    <a:bodyPr/>
                    <a:lstStyle/>
                    <a:p>
                      <a:pPr algn="l" fontAlgn="t"/>
                      <a:r>
                        <a:rPr lang="pl-PL" sz="1000" b="0" kern="1200" dirty="0">
                          <a:solidFill>
                            <a:schemeClr val="dk1"/>
                          </a:solidFill>
                          <a:latin typeface="+mn-lt"/>
                          <a:ea typeface="+mn-ea"/>
                          <a:cs typeface="+mn-cs"/>
                        </a:rPr>
                        <a:t>elektromonterzy </a:t>
                      </a:r>
                      <a:r>
                        <a:rPr lang="pl-PL" sz="1000" b="0" kern="1200" dirty="0" smtClean="0">
                          <a:solidFill>
                            <a:schemeClr val="dk1"/>
                          </a:solidFill>
                          <a:latin typeface="+mn-lt"/>
                          <a:ea typeface="+mn-ea"/>
                          <a:cs typeface="+mn-cs"/>
                        </a:rPr>
                        <a:t>linii </a:t>
                      </a:r>
                      <a:r>
                        <a:rPr lang="pl-PL" sz="1000" b="0" kern="1200" dirty="0">
                          <a:solidFill>
                            <a:schemeClr val="dk1"/>
                          </a:solidFill>
                          <a:latin typeface="+mn-lt"/>
                          <a:ea typeface="+mn-ea"/>
                          <a:cs typeface="+mn-cs"/>
                        </a:rPr>
                        <a:t>napowietrznych, kablowych, pogotowia, oświetlenia itd</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324000">
                <a:tc>
                  <a:txBody>
                    <a:bodyPr/>
                    <a:lstStyle/>
                    <a:p>
                      <a:pPr algn="ctr" fontAlgn="ctr"/>
                      <a:r>
                        <a:rPr lang="pl-PL" sz="1200" b="1" kern="1200" dirty="0" smtClean="0">
                          <a:solidFill>
                            <a:schemeClr val="dk1"/>
                          </a:solidFill>
                          <a:latin typeface="+mn-lt"/>
                          <a:ea typeface="+mn-ea"/>
                          <a:cs typeface="+mn-cs"/>
                        </a:rPr>
                        <a:t>Elektromonter </a:t>
                      </a:r>
                      <a:r>
                        <a:rPr lang="pl-PL" sz="1200" b="1" kern="1200" dirty="0">
                          <a:solidFill>
                            <a:schemeClr val="dk1"/>
                          </a:solidFill>
                          <a:latin typeface="+mn-lt"/>
                          <a:ea typeface="+mn-ea"/>
                          <a:cs typeface="+mn-cs"/>
                        </a:rPr>
                        <a:t>telemechaniki i łączności</a:t>
                      </a:r>
                    </a:p>
                  </a:txBody>
                  <a:tcPr marL="9525" marR="9525" marT="9525" marB="0" anchor="ctr">
                    <a:solidFill>
                      <a:schemeClr val="accent6">
                        <a:lumMod val="40000"/>
                        <a:lumOff val="60000"/>
                      </a:schemeClr>
                    </a:solidFill>
                  </a:tcPr>
                </a:tc>
                <a:tc>
                  <a:txBody>
                    <a:bodyPr/>
                    <a:lstStyle/>
                    <a:p>
                      <a:pPr algn="l" fontAlgn="t"/>
                      <a:r>
                        <a:rPr lang="pl-PL" sz="1000" b="0" kern="1200" dirty="0">
                          <a:solidFill>
                            <a:schemeClr val="dk1"/>
                          </a:solidFill>
                          <a:latin typeface="+mn-lt"/>
                          <a:ea typeface="+mn-ea"/>
                          <a:cs typeface="+mn-cs"/>
                        </a:rPr>
                        <a:t>elektromonter telemechaniki, łączności, urządzeń telekomunikacyjnych, układów sterowania </a:t>
                      </a:r>
                      <a:r>
                        <a:rPr lang="pl-PL" sz="1000" b="0" kern="1200" dirty="0" smtClean="0">
                          <a:solidFill>
                            <a:schemeClr val="dk1"/>
                          </a:solidFill>
                          <a:latin typeface="+mn-lt"/>
                          <a:ea typeface="+mn-ea"/>
                          <a:cs typeface="+mn-cs"/>
                        </a:rPr>
                        <a:t>radiowego itd.;</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58770">
                <a:tc>
                  <a:txBody>
                    <a:bodyPr/>
                    <a:lstStyle/>
                    <a:p>
                      <a:pPr algn="ctr" fontAlgn="ctr"/>
                      <a:r>
                        <a:rPr lang="pl-PL" sz="1200" b="1" kern="1200" dirty="0" smtClean="0">
                          <a:solidFill>
                            <a:schemeClr val="dk1"/>
                          </a:solidFill>
                          <a:latin typeface="+mn-lt"/>
                          <a:ea typeface="+mn-ea"/>
                          <a:cs typeface="+mn-cs"/>
                        </a:rPr>
                        <a:t>Elektromonter </a:t>
                      </a:r>
                      <a:r>
                        <a:rPr lang="pl-PL" sz="1200" b="1" kern="1200" dirty="0">
                          <a:solidFill>
                            <a:schemeClr val="dk1"/>
                          </a:solidFill>
                          <a:latin typeface="+mn-lt"/>
                          <a:ea typeface="+mn-ea"/>
                          <a:cs typeface="+mn-cs"/>
                        </a:rPr>
                        <a:t>układów pomiarowych i urządzeń rozliczających</a:t>
                      </a:r>
                    </a:p>
                  </a:txBody>
                  <a:tcPr marL="9525" marR="9525" marT="9525" marB="0" anchor="ctr">
                    <a:solidFill>
                      <a:schemeClr val="accent6">
                        <a:lumMod val="60000"/>
                        <a:lumOff val="40000"/>
                      </a:schemeClr>
                    </a:solidFill>
                  </a:tcPr>
                </a:tc>
                <a:tc>
                  <a:txBody>
                    <a:bodyPr/>
                    <a:lstStyle/>
                    <a:p>
                      <a:pPr algn="l" fontAlgn="t"/>
                      <a:r>
                        <a:rPr lang="pl-PL" sz="1000" b="0" kern="1200" dirty="0">
                          <a:solidFill>
                            <a:schemeClr val="dk1"/>
                          </a:solidFill>
                          <a:latin typeface="+mn-lt"/>
                          <a:ea typeface="+mn-ea"/>
                          <a:cs typeface="+mn-cs"/>
                        </a:rPr>
                        <a:t>elektromonterzy układów pomiarowych, urządzeń rozliczających, inkasenci, kontrolerzy poboru, itd</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358770">
                <a:tc>
                  <a:txBody>
                    <a:bodyPr/>
                    <a:lstStyle/>
                    <a:p>
                      <a:pPr algn="ctr" fontAlgn="ctr"/>
                      <a:r>
                        <a:rPr lang="pl-PL" sz="1200" b="1" kern="1200" dirty="0" smtClean="0">
                          <a:solidFill>
                            <a:schemeClr val="dk1"/>
                          </a:solidFill>
                          <a:latin typeface="+mn-lt"/>
                          <a:ea typeface="+mn-ea"/>
                          <a:cs typeface="+mn-cs"/>
                        </a:rPr>
                        <a:t>Elektromonter </a:t>
                      </a:r>
                      <a:r>
                        <a:rPr lang="pl-PL" sz="1200" b="1" kern="1200" dirty="0">
                          <a:solidFill>
                            <a:schemeClr val="dk1"/>
                          </a:solidFill>
                          <a:latin typeface="+mn-lt"/>
                          <a:ea typeface="+mn-ea"/>
                          <a:cs typeface="+mn-cs"/>
                        </a:rPr>
                        <a:t>zabezpieczeń i urządzeń stacyjnych</a:t>
                      </a:r>
                    </a:p>
                  </a:txBody>
                  <a:tcPr marL="9525" marR="9525" marT="9525" marB="0" anchor="ctr">
                    <a:solidFill>
                      <a:schemeClr val="accent6">
                        <a:lumMod val="40000"/>
                        <a:lumOff val="60000"/>
                      </a:schemeClr>
                    </a:solidFill>
                  </a:tcPr>
                </a:tc>
                <a:tc>
                  <a:txBody>
                    <a:bodyPr/>
                    <a:lstStyle/>
                    <a:p>
                      <a:pPr algn="l" fontAlgn="t"/>
                      <a:r>
                        <a:rPr lang="pl-PL" sz="1000" b="0" kern="1200" dirty="0">
                          <a:solidFill>
                            <a:schemeClr val="dk1"/>
                          </a:solidFill>
                          <a:latin typeface="+mn-lt"/>
                          <a:ea typeface="+mn-ea"/>
                          <a:cs typeface="+mn-cs"/>
                        </a:rPr>
                        <a:t>elektromonterzy zabezpieczeń, automatyki, urządzeń rozdzielczych, stacyjnych, dyżurny stacji itd</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96000">
                <a:tc>
                  <a:txBody>
                    <a:bodyPr/>
                    <a:lstStyle/>
                    <a:p>
                      <a:pPr algn="ctr" fontAlgn="ctr"/>
                      <a:r>
                        <a:rPr lang="pl-PL" sz="1200" b="1" kern="1200" dirty="0" smtClean="0">
                          <a:solidFill>
                            <a:schemeClr val="dk1"/>
                          </a:solidFill>
                          <a:latin typeface="+mn-lt"/>
                          <a:ea typeface="+mn-ea"/>
                          <a:cs typeface="+mn-cs"/>
                        </a:rPr>
                        <a:t>Inspektor</a:t>
                      </a:r>
                      <a:endParaRPr lang="pl-PL" sz="1200" b="1"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c>
                  <a:txBody>
                    <a:bodyPr/>
                    <a:lstStyle/>
                    <a:p>
                      <a:pPr algn="just" fontAlgn="t"/>
                      <a:r>
                        <a:rPr lang="pl-PL" sz="1000" b="0" kern="1200" dirty="0">
                          <a:solidFill>
                            <a:schemeClr val="dk1"/>
                          </a:solidFill>
                          <a:latin typeface="+mn-lt"/>
                          <a:ea typeface="+mn-ea"/>
                          <a:cs typeface="+mn-cs"/>
                        </a:rPr>
                        <a:t>inspektorów ds. BHP </a:t>
                      </a:r>
                      <a:r>
                        <a:rPr lang="pl-PL" sz="1000" b="0" kern="1200" dirty="0" smtClean="0">
                          <a:solidFill>
                            <a:schemeClr val="dk1"/>
                          </a:solidFill>
                          <a:latin typeface="+mn-lt"/>
                          <a:ea typeface="+mn-ea"/>
                          <a:cs typeface="+mn-cs"/>
                        </a:rPr>
                        <a:t>zakwalifikowano </a:t>
                      </a:r>
                      <a:r>
                        <a:rPr lang="pl-PL" sz="1000" b="0" kern="1200" dirty="0">
                          <a:solidFill>
                            <a:schemeClr val="dk1"/>
                          </a:solidFill>
                          <a:latin typeface="+mn-lt"/>
                          <a:ea typeface="+mn-ea"/>
                          <a:cs typeface="+mn-cs"/>
                        </a:rPr>
                        <a:t>jako "specjalistów działalności pozostałej", natomiast </a:t>
                      </a:r>
                      <a:r>
                        <a:rPr lang="pl-PL" sz="1000" b="0" kern="1200" dirty="0" smtClean="0">
                          <a:solidFill>
                            <a:schemeClr val="dk1"/>
                          </a:solidFill>
                          <a:latin typeface="+mn-lt"/>
                          <a:ea typeface="+mn-ea"/>
                          <a:cs typeface="+mn-cs"/>
                        </a:rPr>
                        <a:t>pozostałych inspektorów jako </a:t>
                      </a:r>
                      <a:r>
                        <a:rPr lang="pl-PL" sz="1000" b="0" kern="1200" dirty="0">
                          <a:solidFill>
                            <a:schemeClr val="dk1"/>
                          </a:solidFill>
                          <a:latin typeface="+mn-lt"/>
                          <a:ea typeface="+mn-ea"/>
                          <a:cs typeface="+mn-cs"/>
                        </a:rPr>
                        <a:t>"</a:t>
                      </a:r>
                      <a:r>
                        <a:rPr lang="pl-PL" sz="1000" b="0" kern="1200" dirty="0" smtClean="0">
                          <a:solidFill>
                            <a:schemeClr val="dk1"/>
                          </a:solidFill>
                          <a:latin typeface="+mn-lt"/>
                          <a:ea typeface="+mn-ea"/>
                          <a:cs typeface="+mn-cs"/>
                        </a:rPr>
                        <a:t>inspektorów„;</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396000">
                <a:tc>
                  <a:txBody>
                    <a:bodyPr/>
                    <a:lstStyle/>
                    <a:p>
                      <a:pPr algn="ctr" fontAlgn="ctr"/>
                      <a:r>
                        <a:rPr lang="pl-PL" sz="1200" b="1" kern="1200" dirty="0" smtClean="0">
                          <a:solidFill>
                            <a:schemeClr val="dk1"/>
                          </a:solidFill>
                          <a:latin typeface="+mn-lt"/>
                          <a:ea typeface="+mn-ea"/>
                          <a:cs typeface="+mn-cs"/>
                        </a:rPr>
                        <a:t>Inżynier</a:t>
                      </a:r>
                      <a:endParaRPr lang="pl-PL" sz="1200" b="1"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c>
                  <a:txBody>
                    <a:bodyPr/>
                    <a:lstStyle/>
                    <a:p>
                      <a:pPr algn="l" fontAlgn="t"/>
                      <a:r>
                        <a:rPr lang="pl-PL" sz="1000" b="0" kern="1200" dirty="0">
                          <a:solidFill>
                            <a:schemeClr val="dk1"/>
                          </a:solidFill>
                          <a:latin typeface="+mn-lt"/>
                          <a:ea typeface="+mn-ea"/>
                          <a:cs typeface="+mn-cs"/>
                        </a:rPr>
                        <a:t>do grupy "inżynier" </a:t>
                      </a:r>
                      <a:r>
                        <a:rPr lang="pl-PL" sz="1000" b="0" kern="1200" dirty="0" smtClean="0">
                          <a:solidFill>
                            <a:schemeClr val="dk1"/>
                          </a:solidFill>
                          <a:latin typeface="+mn-lt"/>
                          <a:ea typeface="+mn-ea"/>
                          <a:cs typeface="+mn-cs"/>
                        </a:rPr>
                        <a:t>przyporządkowano </a:t>
                      </a:r>
                      <a:r>
                        <a:rPr lang="pl-PL" sz="1000" b="0" kern="1200" dirty="0">
                          <a:solidFill>
                            <a:schemeClr val="dk1"/>
                          </a:solidFill>
                          <a:latin typeface="+mn-lt"/>
                          <a:ea typeface="+mn-ea"/>
                          <a:cs typeface="+mn-cs"/>
                        </a:rPr>
                        <a:t>tylko stanowiska inżynierów z zakresu </a:t>
                      </a:r>
                      <a:r>
                        <a:rPr lang="pl-PL" sz="1000" b="0" kern="1200" dirty="0" smtClean="0">
                          <a:solidFill>
                            <a:schemeClr val="dk1"/>
                          </a:solidFill>
                          <a:latin typeface="+mn-lt"/>
                          <a:ea typeface="+mn-ea"/>
                          <a:cs typeface="+mn-cs"/>
                        </a:rPr>
                        <a:t>działalności </a:t>
                      </a:r>
                      <a:r>
                        <a:rPr lang="pl-PL" sz="1000" b="0" kern="1200" dirty="0">
                          <a:solidFill>
                            <a:schemeClr val="dk1"/>
                          </a:solidFill>
                          <a:latin typeface="+mn-lt"/>
                          <a:ea typeface="+mn-ea"/>
                          <a:cs typeface="+mn-cs"/>
                        </a:rPr>
                        <a:t>podstawowej (obszar ruchu, usług dystrybucyjnych, specjalistyczny oraz eksploatacji i rozwoju, z wyjątkiem regulacji gruntów</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96000">
                <a:tc>
                  <a:txBody>
                    <a:bodyPr/>
                    <a:lstStyle/>
                    <a:p>
                      <a:pPr algn="ctr" fontAlgn="ctr"/>
                      <a:r>
                        <a:rPr lang="pl-PL" sz="1200" b="1" kern="1200" dirty="0" smtClean="0">
                          <a:solidFill>
                            <a:schemeClr val="dk1"/>
                          </a:solidFill>
                          <a:latin typeface="+mn-lt"/>
                          <a:ea typeface="+mn-ea"/>
                          <a:cs typeface="+mn-cs"/>
                        </a:rPr>
                        <a:t>Kierownik</a:t>
                      </a:r>
                      <a:endParaRPr lang="pl-PL" sz="1200" b="1"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c>
                  <a:txBody>
                    <a:bodyPr/>
                    <a:lstStyle/>
                    <a:p>
                      <a:pPr algn="just" fontAlgn="t"/>
                      <a:r>
                        <a:rPr lang="pl-PL" sz="1000" b="0" kern="1200" dirty="0" smtClean="0">
                          <a:solidFill>
                            <a:schemeClr val="dk1"/>
                          </a:solidFill>
                          <a:latin typeface="+mn-lt"/>
                          <a:ea typeface="+mn-ea"/>
                          <a:cs typeface="+mn-cs"/>
                        </a:rPr>
                        <a:t>„Kierownicy”, </a:t>
                      </a:r>
                      <a:r>
                        <a:rPr lang="pl-PL" sz="1000" b="0" kern="1200" dirty="0" smtClean="0">
                          <a:solidFill>
                            <a:schemeClr val="dk1"/>
                          </a:solidFill>
                          <a:latin typeface="+mn-lt"/>
                          <a:ea typeface="+mn-ea"/>
                          <a:cs typeface="+mn-cs"/>
                        </a:rPr>
                        <a:t>„główni specjaliści - kierownicy …” oraz ich zastępcy (</a:t>
                      </a:r>
                      <a:r>
                        <a:rPr lang="pl-PL" sz="1000" b="0" kern="1200" dirty="0">
                          <a:solidFill>
                            <a:schemeClr val="dk1"/>
                          </a:solidFill>
                          <a:latin typeface="+mn-lt"/>
                          <a:ea typeface="+mn-ea"/>
                          <a:cs typeface="+mn-cs"/>
                        </a:rPr>
                        <a:t>wydziału, działu, sekcji, zespołu, posterunku energetycznego</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bl>
          </a:graphicData>
        </a:graphic>
      </p:graphicFrame>
      <p:sp>
        <p:nvSpPr>
          <p:cNvPr id="14" name="pole tekstowe 13"/>
          <p:cNvSpPr txBox="1"/>
          <p:nvPr/>
        </p:nvSpPr>
        <p:spPr>
          <a:xfrm>
            <a:off x="242454"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GRUPY STANOWISK</a:t>
            </a:r>
            <a:endParaRPr lang="pl-PL" b="1" dirty="0"/>
          </a:p>
        </p:txBody>
      </p:sp>
    </p:spTree>
    <p:extLst>
      <p:ext uri="{BB962C8B-B14F-4D97-AF65-F5344CB8AC3E}">
        <p14:creationId xmlns:p14="http://schemas.microsoft.com/office/powerpoint/2010/main" val="248567215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5</a:t>
            </a:fld>
            <a:endParaRPr lang="pl-PL" dirty="0"/>
          </a:p>
        </p:txBody>
      </p:sp>
      <p:graphicFrame>
        <p:nvGraphicFramePr>
          <p:cNvPr id="13" name="Tabela 12"/>
          <p:cNvGraphicFramePr>
            <a:graphicFrameLocks noGrp="1"/>
          </p:cNvGraphicFramePr>
          <p:nvPr>
            <p:extLst>
              <p:ext uri="{D42A27DB-BD31-4B8C-83A1-F6EECF244321}">
                <p14:modId xmlns:p14="http://schemas.microsoft.com/office/powerpoint/2010/main" val="307043768"/>
              </p:ext>
            </p:extLst>
          </p:nvPr>
        </p:nvGraphicFramePr>
        <p:xfrm>
          <a:off x="242455" y="699654"/>
          <a:ext cx="8668373" cy="3974055"/>
        </p:xfrm>
        <a:graphic>
          <a:graphicData uri="http://schemas.openxmlformats.org/drawingml/2006/table">
            <a:tbl>
              <a:tblPr firstRow="1" bandRow="1">
                <a:tableStyleId>{5C22544A-7EE6-4342-B048-85BDC9FD1C3A}</a:tableStyleId>
              </a:tblPr>
              <a:tblGrid>
                <a:gridCol w="2888672"/>
                <a:gridCol w="5779701"/>
              </a:tblGrid>
              <a:tr h="358770">
                <a:tc>
                  <a:txBody>
                    <a:bodyPr/>
                    <a:lstStyle/>
                    <a:p>
                      <a:pPr algn="ctr"/>
                      <a:r>
                        <a:rPr lang="pl-PL" sz="1400" dirty="0" smtClean="0"/>
                        <a:t>NAZWA</a:t>
                      </a:r>
                      <a:r>
                        <a:rPr lang="pl-PL" sz="1400" baseline="0" dirty="0" smtClean="0"/>
                        <a:t> GRUPY</a:t>
                      </a:r>
                      <a:endParaRPr lang="pl-PL" sz="1400" dirty="0"/>
                    </a:p>
                  </a:txBody>
                  <a:tcPr anchor="ctr">
                    <a:solidFill>
                      <a:schemeClr val="accent6">
                        <a:lumMod val="75000"/>
                      </a:schemeClr>
                    </a:solidFill>
                  </a:tcPr>
                </a:tc>
                <a:tc>
                  <a:txBody>
                    <a:bodyPr/>
                    <a:lstStyle/>
                    <a:p>
                      <a:pPr algn="ctr"/>
                      <a:r>
                        <a:rPr lang="pl-PL" sz="1400" dirty="0" smtClean="0"/>
                        <a:t>CHARAKTERYSTYKA</a:t>
                      </a:r>
                      <a:endParaRPr lang="pl-PL" sz="1400" dirty="0"/>
                    </a:p>
                  </a:txBody>
                  <a:tcPr anchor="ctr">
                    <a:solidFill>
                      <a:schemeClr val="accent6">
                        <a:lumMod val="75000"/>
                      </a:schemeClr>
                    </a:solidFill>
                  </a:tcPr>
                </a:tc>
              </a:tr>
              <a:tr h="324000">
                <a:tc>
                  <a:txBody>
                    <a:bodyPr/>
                    <a:lstStyle/>
                    <a:p>
                      <a:pPr algn="ctr" fontAlgn="ctr"/>
                      <a:r>
                        <a:rPr lang="pl-PL" sz="1200" b="1" kern="1200" dirty="0">
                          <a:solidFill>
                            <a:schemeClr val="dk1"/>
                          </a:solidFill>
                          <a:latin typeface="+mn-lt"/>
                          <a:ea typeface="+mn-ea"/>
                          <a:cs typeface="+mn-cs"/>
                        </a:rPr>
                        <a:t>K</a:t>
                      </a:r>
                      <a:r>
                        <a:rPr lang="pl-PL" sz="1200" b="1" kern="1200" dirty="0" smtClean="0">
                          <a:solidFill>
                            <a:schemeClr val="dk1"/>
                          </a:solidFill>
                          <a:latin typeface="+mn-lt"/>
                          <a:ea typeface="+mn-ea"/>
                          <a:cs typeface="+mn-cs"/>
                        </a:rPr>
                        <a:t>sięgowa </a:t>
                      </a:r>
                      <a:r>
                        <a:rPr lang="pl-PL" sz="1200" b="1" kern="1200" dirty="0">
                          <a:solidFill>
                            <a:schemeClr val="dk1"/>
                          </a:solidFill>
                          <a:latin typeface="+mn-lt"/>
                          <a:ea typeface="+mn-ea"/>
                          <a:cs typeface="+mn-cs"/>
                        </a:rPr>
                        <a:t>/ </a:t>
                      </a:r>
                      <a:r>
                        <a:rPr lang="pl-PL" sz="1200" b="1" kern="1200" dirty="0" smtClean="0">
                          <a:solidFill>
                            <a:schemeClr val="dk1"/>
                          </a:solidFill>
                          <a:latin typeface="+mn-lt"/>
                          <a:ea typeface="+mn-ea"/>
                          <a:cs typeface="+mn-cs"/>
                        </a:rPr>
                        <a:t>Księgowy </a:t>
                      </a:r>
                      <a:endParaRPr lang="pl-PL" sz="1200" b="1"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c>
                  <a:txBody>
                    <a:bodyPr/>
                    <a:lstStyle/>
                    <a:p>
                      <a:pPr algn="l" fontAlgn="t"/>
                      <a:r>
                        <a:rPr lang="pl-PL" sz="1000" b="0" kern="1200" dirty="0">
                          <a:solidFill>
                            <a:schemeClr val="dk1"/>
                          </a:solidFill>
                          <a:latin typeface="+mn-lt"/>
                          <a:ea typeface="+mn-ea"/>
                          <a:cs typeface="+mn-cs"/>
                        </a:rPr>
                        <a:t>księgowi, samodzielni, starsi, młodsi </a:t>
                      </a:r>
                      <a:r>
                        <a:rPr lang="pl-PL" sz="1000" b="0" kern="1200" dirty="0" smtClean="0">
                          <a:solidFill>
                            <a:schemeClr val="dk1"/>
                          </a:solidFill>
                          <a:latin typeface="+mn-lt"/>
                          <a:ea typeface="+mn-ea"/>
                          <a:cs typeface="+mn-cs"/>
                        </a:rPr>
                        <a:t>księgowi;</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96000">
                <a:tc>
                  <a:txBody>
                    <a:bodyPr/>
                    <a:lstStyle/>
                    <a:p>
                      <a:pPr algn="ctr" fontAlgn="ctr"/>
                      <a:r>
                        <a:rPr lang="pl-PL" sz="1200" b="1" kern="1200" dirty="0">
                          <a:solidFill>
                            <a:schemeClr val="dk1"/>
                          </a:solidFill>
                          <a:latin typeface="+mn-lt"/>
                          <a:ea typeface="+mn-ea"/>
                          <a:cs typeface="+mn-cs"/>
                        </a:rPr>
                        <a:t>M</a:t>
                      </a:r>
                      <a:r>
                        <a:rPr lang="pl-PL" sz="1200" b="1" kern="1200" dirty="0" smtClean="0">
                          <a:solidFill>
                            <a:schemeClr val="dk1"/>
                          </a:solidFill>
                          <a:latin typeface="+mn-lt"/>
                          <a:ea typeface="+mn-ea"/>
                          <a:cs typeface="+mn-cs"/>
                        </a:rPr>
                        <a:t>istrz</a:t>
                      </a:r>
                      <a:endParaRPr lang="pl-PL" sz="1200" b="1"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c>
                  <a:txBody>
                    <a:bodyPr/>
                    <a:lstStyle/>
                    <a:p>
                      <a:pPr algn="just" fontAlgn="t"/>
                      <a:r>
                        <a:rPr lang="pl-PL" sz="1000" b="0" kern="1200" dirty="0">
                          <a:solidFill>
                            <a:schemeClr val="dk1"/>
                          </a:solidFill>
                          <a:latin typeface="+mn-lt"/>
                          <a:ea typeface="+mn-ea"/>
                          <a:cs typeface="+mn-cs"/>
                        </a:rPr>
                        <a:t>do grupy "mistrz" </a:t>
                      </a:r>
                      <a:r>
                        <a:rPr lang="pl-PL" sz="1000" b="0" kern="1200" dirty="0" smtClean="0">
                          <a:solidFill>
                            <a:schemeClr val="dk1"/>
                          </a:solidFill>
                          <a:latin typeface="+mn-lt"/>
                          <a:ea typeface="+mn-ea"/>
                          <a:cs typeface="+mn-cs"/>
                        </a:rPr>
                        <a:t>przyporządkowano </a:t>
                      </a:r>
                      <a:r>
                        <a:rPr lang="pl-PL" sz="1000" b="0" kern="1200" dirty="0">
                          <a:solidFill>
                            <a:schemeClr val="dk1"/>
                          </a:solidFill>
                          <a:latin typeface="+mn-lt"/>
                          <a:ea typeface="+mn-ea"/>
                          <a:cs typeface="+mn-cs"/>
                        </a:rPr>
                        <a:t>tylko stanowiska mistrzów z zakresu </a:t>
                      </a:r>
                      <a:r>
                        <a:rPr lang="pl-PL" sz="1000" b="0" kern="1200" dirty="0" smtClean="0">
                          <a:solidFill>
                            <a:schemeClr val="dk1"/>
                          </a:solidFill>
                          <a:latin typeface="+mn-lt"/>
                          <a:ea typeface="+mn-ea"/>
                          <a:cs typeface="+mn-cs"/>
                        </a:rPr>
                        <a:t>działalności </a:t>
                      </a:r>
                      <a:r>
                        <a:rPr lang="pl-PL" sz="1000" b="0" kern="1200" dirty="0">
                          <a:solidFill>
                            <a:schemeClr val="dk1"/>
                          </a:solidFill>
                          <a:latin typeface="+mn-lt"/>
                          <a:ea typeface="+mn-ea"/>
                          <a:cs typeface="+mn-cs"/>
                        </a:rPr>
                        <a:t>podstawowej (obszar ruchu, usług dystrybucyjnych, specjalistyczny oraz eksploatacji i rozwoju, z wyjątkiem regulacji gruntów</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358770">
                <a:tc>
                  <a:txBody>
                    <a:bodyPr/>
                    <a:lstStyle/>
                    <a:p>
                      <a:pPr algn="ctr" fontAlgn="ctr"/>
                      <a:r>
                        <a:rPr lang="pl-PL" sz="1200" b="1" kern="1200" dirty="0">
                          <a:solidFill>
                            <a:schemeClr val="dk1"/>
                          </a:solidFill>
                          <a:latin typeface="+mn-lt"/>
                          <a:ea typeface="+mn-ea"/>
                          <a:cs typeface="+mn-cs"/>
                        </a:rPr>
                        <a:t>P</a:t>
                      </a:r>
                      <a:r>
                        <a:rPr lang="pl-PL" sz="1200" b="1" kern="1200" dirty="0" smtClean="0">
                          <a:solidFill>
                            <a:schemeClr val="dk1"/>
                          </a:solidFill>
                          <a:latin typeface="+mn-lt"/>
                          <a:ea typeface="+mn-ea"/>
                          <a:cs typeface="+mn-cs"/>
                        </a:rPr>
                        <a:t>racownik </a:t>
                      </a:r>
                      <a:r>
                        <a:rPr lang="pl-PL" sz="1200" b="1" kern="1200" dirty="0">
                          <a:solidFill>
                            <a:schemeClr val="dk1"/>
                          </a:solidFill>
                          <a:latin typeface="+mn-lt"/>
                          <a:ea typeface="+mn-ea"/>
                          <a:cs typeface="+mn-cs"/>
                        </a:rPr>
                        <a:t>ośrodka szkoleniowo wypoczynkowego</a:t>
                      </a:r>
                    </a:p>
                  </a:txBody>
                  <a:tcPr marL="9525" marR="9525" marT="9525" marB="0" anchor="ctr">
                    <a:solidFill>
                      <a:schemeClr val="accent6">
                        <a:lumMod val="40000"/>
                        <a:lumOff val="60000"/>
                      </a:schemeClr>
                    </a:solidFill>
                  </a:tcPr>
                </a:tc>
                <a:tc>
                  <a:txBody>
                    <a:bodyPr/>
                    <a:lstStyle/>
                    <a:p>
                      <a:pPr algn="just" fontAlgn="t"/>
                      <a:r>
                        <a:rPr lang="pl-PL" sz="1000" b="0" kern="1200" dirty="0" smtClean="0">
                          <a:solidFill>
                            <a:schemeClr val="dk1"/>
                          </a:solidFill>
                          <a:latin typeface="+mn-lt"/>
                          <a:ea typeface="+mn-ea"/>
                          <a:cs typeface="+mn-cs"/>
                        </a:rPr>
                        <a:t>np. kucharz, kelner, pokojowa, pomoc kuchenna;</a:t>
                      </a:r>
                      <a:r>
                        <a:rPr lang="pl-PL" sz="1000" b="0" kern="1200" baseline="0" dirty="0" smtClean="0">
                          <a:solidFill>
                            <a:schemeClr val="dk1"/>
                          </a:solidFill>
                          <a:latin typeface="+mn-lt"/>
                          <a:ea typeface="+mn-ea"/>
                          <a:cs typeface="+mn-cs"/>
                        </a:rPr>
                        <a:t> </a:t>
                      </a:r>
                      <a:r>
                        <a:rPr lang="pl-PL" sz="1000" b="0" kern="1200" dirty="0" smtClean="0">
                          <a:solidFill>
                            <a:schemeClr val="dk1"/>
                          </a:solidFill>
                          <a:latin typeface="+mn-lt"/>
                          <a:ea typeface="+mn-ea"/>
                          <a:cs typeface="+mn-cs"/>
                        </a:rPr>
                        <a:t>do </a:t>
                      </a:r>
                      <a:r>
                        <a:rPr lang="pl-PL" sz="1000" b="0" kern="1200" dirty="0">
                          <a:solidFill>
                            <a:schemeClr val="dk1"/>
                          </a:solidFill>
                          <a:latin typeface="+mn-lt"/>
                          <a:ea typeface="+mn-ea"/>
                          <a:cs typeface="+mn-cs"/>
                        </a:rPr>
                        <a:t>tej grupy </a:t>
                      </a:r>
                      <a:r>
                        <a:rPr lang="pl-PL" sz="1000" b="0" kern="1200" dirty="0" smtClean="0">
                          <a:solidFill>
                            <a:schemeClr val="dk1"/>
                          </a:solidFill>
                          <a:latin typeface="+mn-lt"/>
                          <a:ea typeface="+mn-ea"/>
                          <a:cs typeface="+mn-cs"/>
                        </a:rPr>
                        <a:t>zakwalifikowano </a:t>
                      </a:r>
                      <a:r>
                        <a:rPr lang="pl-PL" sz="1000" b="0" kern="1200" dirty="0">
                          <a:solidFill>
                            <a:schemeClr val="dk1"/>
                          </a:solidFill>
                          <a:latin typeface="+mn-lt"/>
                          <a:ea typeface="+mn-ea"/>
                          <a:cs typeface="+mn-cs"/>
                        </a:rPr>
                        <a:t>również szefów </a:t>
                      </a:r>
                      <a:r>
                        <a:rPr lang="pl-PL" sz="1000" b="0" kern="1200" dirty="0" smtClean="0">
                          <a:solidFill>
                            <a:schemeClr val="dk1"/>
                          </a:solidFill>
                          <a:latin typeface="+mn-lt"/>
                          <a:ea typeface="+mn-ea"/>
                          <a:cs typeface="+mn-cs"/>
                        </a:rPr>
                        <a:t>ośrodków;</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24000">
                <a:tc>
                  <a:txBody>
                    <a:bodyPr/>
                    <a:lstStyle/>
                    <a:p>
                      <a:pPr algn="ctr" fontAlgn="ctr"/>
                      <a:r>
                        <a:rPr lang="pl-PL" sz="1200" b="1" kern="1200" dirty="0">
                          <a:solidFill>
                            <a:schemeClr val="dk1"/>
                          </a:solidFill>
                          <a:latin typeface="+mn-lt"/>
                          <a:ea typeface="+mn-ea"/>
                          <a:cs typeface="+mn-cs"/>
                        </a:rPr>
                        <a:t>P</a:t>
                      </a:r>
                      <a:r>
                        <a:rPr lang="pl-PL" sz="1200" b="1" kern="1200" dirty="0" smtClean="0">
                          <a:solidFill>
                            <a:schemeClr val="dk1"/>
                          </a:solidFill>
                          <a:latin typeface="+mn-lt"/>
                          <a:ea typeface="+mn-ea"/>
                          <a:cs typeface="+mn-cs"/>
                        </a:rPr>
                        <a:t>racownik </a:t>
                      </a:r>
                      <a:r>
                        <a:rPr lang="pl-PL" sz="1200" b="1" kern="1200" dirty="0">
                          <a:solidFill>
                            <a:schemeClr val="dk1"/>
                          </a:solidFill>
                          <a:latin typeface="+mn-lt"/>
                          <a:ea typeface="+mn-ea"/>
                          <a:cs typeface="+mn-cs"/>
                        </a:rPr>
                        <a:t>służby zdrowia</a:t>
                      </a:r>
                    </a:p>
                  </a:txBody>
                  <a:tcPr marL="9525" marR="9525" marT="9525" marB="0" anchor="ctr">
                    <a:solidFill>
                      <a:schemeClr val="accent6">
                        <a:lumMod val="60000"/>
                        <a:lumOff val="40000"/>
                      </a:schemeClr>
                    </a:solidFill>
                  </a:tcPr>
                </a:tc>
                <a:tc>
                  <a:txBody>
                    <a:bodyPr/>
                    <a:lstStyle/>
                    <a:p>
                      <a:pPr algn="just" fontAlgn="t"/>
                      <a:r>
                        <a:rPr lang="pl-PL" sz="1000" b="0" kern="1200" dirty="0">
                          <a:solidFill>
                            <a:schemeClr val="dk1"/>
                          </a:solidFill>
                          <a:latin typeface="+mn-lt"/>
                          <a:ea typeface="+mn-ea"/>
                          <a:cs typeface="+mn-cs"/>
                        </a:rPr>
                        <a:t>pracownicy służby zdrowia (np. </a:t>
                      </a:r>
                      <a:r>
                        <a:rPr lang="pl-PL" sz="1000" b="0" kern="1200" dirty="0" smtClean="0">
                          <a:solidFill>
                            <a:schemeClr val="dk1"/>
                          </a:solidFill>
                          <a:latin typeface="+mn-lt"/>
                          <a:ea typeface="+mn-ea"/>
                          <a:cs typeface="+mn-cs"/>
                        </a:rPr>
                        <a:t>lekarz, </a:t>
                      </a:r>
                      <a:r>
                        <a:rPr lang="pl-PL" sz="1000" b="0" kern="1200" dirty="0">
                          <a:solidFill>
                            <a:schemeClr val="dk1"/>
                          </a:solidFill>
                          <a:latin typeface="+mn-lt"/>
                          <a:ea typeface="+mn-ea"/>
                          <a:cs typeface="+mn-cs"/>
                        </a:rPr>
                        <a:t>pielęgniarka</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828000">
                <a:tc>
                  <a:txBody>
                    <a:bodyPr/>
                    <a:lstStyle/>
                    <a:p>
                      <a:pPr algn="ctr" fontAlgn="ctr"/>
                      <a:r>
                        <a:rPr lang="pl-PL" sz="1200" b="1" kern="1200" dirty="0">
                          <a:solidFill>
                            <a:schemeClr val="dk1"/>
                          </a:solidFill>
                          <a:latin typeface="+mn-lt"/>
                          <a:ea typeface="+mn-ea"/>
                          <a:cs typeface="+mn-cs"/>
                        </a:rPr>
                        <a:t>P</a:t>
                      </a:r>
                      <a:r>
                        <a:rPr lang="pl-PL" sz="1200" b="1" kern="1200" dirty="0" smtClean="0">
                          <a:solidFill>
                            <a:schemeClr val="dk1"/>
                          </a:solidFill>
                          <a:latin typeface="+mn-lt"/>
                          <a:ea typeface="+mn-ea"/>
                          <a:cs typeface="+mn-cs"/>
                        </a:rPr>
                        <a:t>racownik </a:t>
                      </a:r>
                      <a:r>
                        <a:rPr lang="pl-PL" sz="1200" b="1" kern="1200" dirty="0">
                          <a:solidFill>
                            <a:schemeClr val="dk1"/>
                          </a:solidFill>
                          <a:latin typeface="+mn-lt"/>
                          <a:ea typeface="+mn-ea"/>
                          <a:cs typeface="+mn-cs"/>
                        </a:rPr>
                        <a:t>wsparcia</a:t>
                      </a:r>
                    </a:p>
                  </a:txBody>
                  <a:tcPr marL="9525" marR="9525" marT="9525" marB="0" anchor="ctr">
                    <a:solidFill>
                      <a:schemeClr val="accent6">
                        <a:lumMod val="40000"/>
                        <a:lumOff val="60000"/>
                      </a:schemeClr>
                    </a:solidFill>
                  </a:tcPr>
                </a:tc>
                <a:tc>
                  <a:txBody>
                    <a:bodyPr/>
                    <a:lstStyle/>
                    <a:p>
                      <a:pPr algn="just" fontAlgn="t"/>
                      <a:r>
                        <a:rPr lang="pl-PL" sz="1000" b="0" kern="1200" dirty="0">
                          <a:solidFill>
                            <a:schemeClr val="dk1"/>
                          </a:solidFill>
                          <a:latin typeface="+mn-lt"/>
                          <a:ea typeface="+mn-ea"/>
                          <a:cs typeface="+mn-cs"/>
                        </a:rPr>
                        <a:t>pracownicy </a:t>
                      </a:r>
                      <a:r>
                        <a:rPr lang="pl-PL" sz="1000" b="0" kern="1200" dirty="0" smtClean="0">
                          <a:solidFill>
                            <a:schemeClr val="dk1"/>
                          </a:solidFill>
                          <a:latin typeface="+mn-lt"/>
                          <a:ea typeface="+mn-ea"/>
                          <a:cs typeface="+mn-cs"/>
                        </a:rPr>
                        <a:t>wykonujący </a:t>
                      </a:r>
                      <a:r>
                        <a:rPr lang="pl-PL" sz="1000" b="0" kern="1200" dirty="0">
                          <a:solidFill>
                            <a:schemeClr val="dk1"/>
                          </a:solidFill>
                          <a:latin typeface="+mn-lt"/>
                          <a:ea typeface="+mn-ea"/>
                          <a:cs typeface="+mn-cs"/>
                        </a:rPr>
                        <a:t>prace pomocnicze, </a:t>
                      </a:r>
                      <a:r>
                        <a:rPr lang="pl-PL" sz="1000" b="0" kern="1200" dirty="0" smtClean="0">
                          <a:solidFill>
                            <a:schemeClr val="dk1"/>
                          </a:solidFill>
                          <a:latin typeface="+mn-lt"/>
                          <a:ea typeface="+mn-ea"/>
                          <a:cs typeface="+mn-cs"/>
                        </a:rPr>
                        <a:t>najczęściej  </a:t>
                      </a:r>
                      <a:r>
                        <a:rPr lang="pl-PL" sz="1000" b="0" kern="1200" dirty="0">
                          <a:solidFill>
                            <a:schemeClr val="dk1"/>
                          </a:solidFill>
                          <a:latin typeface="+mn-lt"/>
                          <a:ea typeface="+mn-ea"/>
                          <a:cs typeface="+mn-cs"/>
                        </a:rPr>
                        <a:t>poniżej poziomu referenta i technika, z zakresu działalności pozostałej (np. dyspozytorzy transportu, kierowcy, mechanicy, diagności, elektromechanicy samochodowi, lakiernicy, blacharze, konserwatorzy, robotnicy gospodarczy, sprzątaczki, kasjerki, telefonistki, maszynistki, portierzy, murarze, tynkarze, ślusarze, spawacze, stolarze, malarze, magazynierzy, zaopatrzeniowcy, pracownicy obsługujący kserokopiarki, elektrycy - konserwatorzy, hydraulicy, dozorcy, itd</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540000">
                <a:tc>
                  <a:txBody>
                    <a:bodyPr/>
                    <a:lstStyle/>
                    <a:p>
                      <a:pPr algn="ctr" fontAlgn="ctr"/>
                      <a:r>
                        <a:rPr lang="pl-PL" sz="1200" b="1" kern="1200" dirty="0">
                          <a:solidFill>
                            <a:schemeClr val="dk1"/>
                          </a:solidFill>
                          <a:latin typeface="+mn-lt"/>
                          <a:ea typeface="+mn-ea"/>
                          <a:cs typeface="+mn-cs"/>
                        </a:rPr>
                        <a:t>R</a:t>
                      </a:r>
                      <a:r>
                        <a:rPr lang="pl-PL" sz="1200" b="1" kern="1200" dirty="0" smtClean="0">
                          <a:solidFill>
                            <a:schemeClr val="dk1"/>
                          </a:solidFill>
                          <a:latin typeface="+mn-lt"/>
                          <a:ea typeface="+mn-ea"/>
                          <a:cs typeface="+mn-cs"/>
                        </a:rPr>
                        <a:t>eferent </a:t>
                      </a:r>
                      <a:r>
                        <a:rPr lang="pl-PL" sz="1200" b="1" kern="1200" dirty="0">
                          <a:solidFill>
                            <a:schemeClr val="dk1"/>
                          </a:solidFill>
                          <a:latin typeface="+mn-lt"/>
                          <a:ea typeface="+mn-ea"/>
                          <a:cs typeface="+mn-cs"/>
                        </a:rPr>
                        <a:t>działalności podstawowej</a:t>
                      </a:r>
                    </a:p>
                  </a:txBody>
                  <a:tcPr marL="9525" marR="9525" marT="9525" marB="0" anchor="ctr">
                    <a:solidFill>
                      <a:schemeClr val="accent6">
                        <a:lumMod val="60000"/>
                        <a:lumOff val="40000"/>
                      </a:schemeClr>
                    </a:solidFill>
                  </a:tcPr>
                </a:tc>
                <a:tc>
                  <a:txBody>
                    <a:bodyPr/>
                    <a:lstStyle/>
                    <a:p>
                      <a:pPr algn="just" fontAlgn="t"/>
                      <a:r>
                        <a:rPr lang="pl-PL" sz="1000" b="0" kern="1200" dirty="0">
                          <a:solidFill>
                            <a:schemeClr val="dk1"/>
                          </a:solidFill>
                          <a:latin typeface="+mn-lt"/>
                          <a:ea typeface="+mn-ea"/>
                          <a:cs typeface="+mn-cs"/>
                        </a:rPr>
                        <a:t>do tej grupy </a:t>
                      </a:r>
                      <a:r>
                        <a:rPr lang="pl-PL" sz="1000" b="0" kern="1200" dirty="0" smtClean="0">
                          <a:solidFill>
                            <a:schemeClr val="dk1"/>
                          </a:solidFill>
                          <a:latin typeface="+mn-lt"/>
                          <a:ea typeface="+mn-ea"/>
                          <a:cs typeface="+mn-cs"/>
                        </a:rPr>
                        <a:t>przyporządkowano </a:t>
                      </a:r>
                      <a:r>
                        <a:rPr lang="pl-PL" sz="1000" b="0" kern="1200" dirty="0">
                          <a:solidFill>
                            <a:schemeClr val="dk1"/>
                          </a:solidFill>
                          <a:latin typeface="+mn-lt"/>
                          <a:ea typeface="+mn-ea"/>
                          <a:cs typeface="+mn-cs"/>
                        </a:rPr>
                        <a:t>tylko stanowiska referentów (również młodszych, starszych, samodzielnych) </a:t>
                      </a:r>
                      <a:r>
                        <a:rPr lang="pl-PL" sz="1000" b="0" kern="1200" dirty="0" smtClean="0">
                          <a:solidFill>
                            <a:schemeClr val="dk1"/>
                          </a:solidFill>
                          <a:latin typeface="+mn-lt"/>
                          <a:ea typeface="+mn-ea"/>
                          <a:cs typeface="+mn-cs"/>
                        </a:rPr>
                        <a:t/>
                      </a:r>
                      <a:br>
                        <a:rPr lang="pl-PL" sz="1000" b="0" kern="1200" dirty="0" smtClean="0">
                          <a:solidFill>
                            <a:schemeClr val="dk1"/>
                          </a:solidFill>
                          <a:latin typeface="+mn-lt"/>
                          <a:ea typeface="+mn-ea"/>
                          <a:cs typeface="+mn-cs"/>
                        </a:rPr>
                      </a:br>
                      <a:r>
                        <a:rPr lang="pl-PL" sz="1000" b="0" kern="1200" dirty="0" smtClean="0">
                          <a:solidFill>
                            <a:schemeClr val="dk1"/>
                          </a:solidFill>
                          <a:latin typeface="+mn-lt"/>
                          <a:ea typeface="+mn-ea"/>
                          <a:cs typeface="+mn-cs"/>
                        </a:rPr>
                        <a:t>z </a:t>
                      </a:r>
                      <a:r>
                        <a:rPr lang="pl-PL" sz="1000" b="0" kern="1200" dirty="0">
                          <a:solidFill>
                            <a:schemeClr val="dk1"/>
                          </a:solidFill>
                          <a:latin typeface="+mn-lt"/>
                          <a:ea typeface="+mn-ea"/>
                          <a:cs typeface="+mn-cs"/>
                        </a:rPr>
                        <a:t>zakresu </a:t>
                      </a:r>
                      <a:r>
                        <a:rPr lang="pl-PL" sz="1000" b="0" kern="1200" dirty="0" smtClean="0">
                          <a:solidFill>
                            <a:schemeClr val="dk1"/>
                          </a:solidFill>
                          <a:latin typeface="+mn-lt"/>
                          <a:ea typeface="+mn-ea"/>
                          <a:cs typeface="+mn-cs"/>
                        </a:rPr>
                        <a:t>działalności </a:t>
                      </a:r>
                      <a:r>
                        <a:rPr lang="pl-PL" sz="1000" b="0" kern="1200" dirty="0">
                          <a:solidFill>
                            <a:schemeClr val="dk1"/>
                          </a:solidFill>
                          <a:latin typeface="+mn-lt"/>
                          <a:ea typeface="+mn-ea"/>
                          <a:cs typeface="+mn-cs"/>
                        </a:rPr>
                        <a:t>podstawowej (obszar ruchu, usług dystrybucyjnych, specjalistyczny oraz </a:t>
                      </a:r>
                      <a:r>
                        <a:rPr lang="pl-PL" sz="1000" b="0" kern="1200" dirty="0" smtClean="0">
                          <a:solidFill>
                            <a:schemeClr val="dk1"/>
                          </a:solidFill>
                          <a:latin typeface="+mn-lt"/>
                          <a:ea typeface="+mn-ea"/>
                          <a:cs typeface="+mn-cs"/>
                        </a:rPr>
                        <a:t>eksploatacji</a:t>
                      </a:r>
                      <a:br>
                        <a:rPr lang="pl-PL" sz="1000" b="0" kern="1200" dirty="0" smtClean="0">
                          <a:solidFill>
                            <a:schemeClr val="dk1"/>
                          </a:solidFill>
                          <a:latin typeface="+mn-lt"/>
                          <a:ea typeface="+mn-ea"/>
                          <a:cs typeface="+mn-cs"/>
                        </a:rPr>
                      </a:br>
                      <a:r>
                        <a:rPr lang="pl-PL" sz="1000" b="0" kern="1200" dirty="0" smtClean="0">
                          <a:solidFill>
                            <a:schemeClr val="dk1"/>
                          </a:solidFill>
                          <a:latin typeface="+mn-lt"/>
                          <a:ea typeface="+mn-ea"/>
                          <a:cs typeface="+mn-cs"/>
                        </a:rPr>
                        <a:t>i </a:t>
                      </a:r>
                      <a:r>
                        <a:rPr lang="pl-PL" sz="1000" b="0" kern="1200" dirty="0">
                          <a:solidFill>
                            <a:schemeClr val="dk1"/>
                          </a:solidFill>
                          <a:latin typeface="+mn-lt"/>
                          <a:ea typeface="+mn-ea"/>
                          <a:cs typeface="+mn-cs"/>
                        </a:rPr>
                        <a:t>rozwoju, z wyjątkiem regulacji gruntów)</a:t>
                      </a:r>
                    </a:p>
                  </a:txBody>
                  <a:tcPr marL="9525" marR="9525" marT="9525" marB="0" anchor="ctr">
                    <a:solidFill>
                      <a:schemeClr val="accent6">
                        <a:lumMod val="60000"/>
                        <a:lumOff val="40000"/>
                      </a:schemeClr>
                    </a:solidFill>
                  </a:tcPr>
                </a:tc>
              </a:tr>
              <a:tr h="828000">
                <a:tc>
                  <a:txBody>
                    <a:bodyPr/>
                    <a:lstStyle/>
                    <a:p>
                      <a:pPr algn="ctr" fontAlgn="ctr"/>
                      <a:r>
                        <a:rPr lang="pl-PL" sz="1200" b="1" kern="1200" dirty="0" smtClean="0">
                          <a:solidFill>
                            <a:schemeClr val="dk1"/>
                          </a:solidFill>
                          <a:latin typeface="+mn-lt"/>
                          <a:ea typeface="+mn-ea"/>
                          <a:cs typeface="+mn-cs"/>
                        </a:rPr>
                        <a:t>Referent </a:t>
                      </a:r>
                      <a:r>
                        <a:rPr lang="pl-PL" sz="1200" b="1" kern="1200" dirty="0">
                          <a:solidFill>
                            <a:schemeClr val="dk1"/>
                          </a:solidFill>
                          <a:latin typeface="+mn-lt"/>
                          <a:ea typeface="+mn-ea"/>
                          <a:cs typeface="+mn-cs"/>
                        </a:rPr>
                        <a:t>działalności pozostałej</a:t>
                      </a:r>
                    </a:p>
                  </a:txBody>
                  <a:tcPr marL="9525" marR="9525" marT="9525" marB="0" anchor="ctr">
                    <a:solidFill>
                      <a:schemeClr val="accent6">
                        <a:lumMod val="40000"/>
                        <a:lumOff val="60000"/>
                      </a:schemeClr>
                    </a:solidFill>
                  </a:tcPr>
                </a:tc>
                <a:tc>
                  <a:txBody>
                    <a:bodyPr/>
                    <a:lstStyle/>
                    <a:p>
                      <a:pPr algn="just" fontAlgn="t"/>
                      <a:r>
                        <a:rPr lang="pl-PL" sz="1000" b="0" kern="1200" dirty="0">
                          <a:solidFill>
                            <a:schemeClr val="dk1"/>
                          </a:solidFill>
                          <a:latin typeface="+mn-lt"/>
                          <a:ea typeface="+mn-ea"/>
                          <a:cs typeface="+mn-cs"/>
                        </a:rPr>
                        <a:t>do tej grupy </a:t>
                      </a:r>
                      <a:r>
                        <a:rPr lang="pl-PL" sz="1000" b="0" kern="1200" dirty="0" smtClean="0">
                          <a:solidFill>
                            <a:schemeClr val="dk1"/>
                          </a:solidFill>
                          <a:latin typeface="+mn-lt"/>
                          <a:ea typeface="+mn-ea"/>
                          <a:cs typeface="+mn-cs"/>
                        </a:rPr>
                        <a:t>przyporządkowano </a:t>
                      </a:r>
                      <a:r>
                        <a:rPr lang="pl-PL" sz="1000" b="0" kern="1200" dirty="0">
                          <a:solidFill>
                            <a:schemeClr val="dk1"/>
                          </a:solidFill>
                          <a:latin typeface="+mn-lt"/>
                          <a:ea typeface="+mn-ea"/>
                          <a:cs typeface="+mn-cs"/>
                        </a:rPr>
                        <a:t>tylko stanowiska referentów (również młodszych, starszych, samodzielnych) </a:t>
                      </a:r>
                      <a:r>
                        <a:rPr lang="pl-PL" sz="1000" b="0" kern="1200" dirty="0" smtClean="0">
                          <a:solidFill>
                            <a:schemeClr val="dk1"/>
                          </a:solidFill>
                          <a:latin typeface="+mn-lt"/>
                          <a:ea typeface="+mn-ea"/>
                          <a:cs typeface="+mn-cs"/>
                        </a:rPr>
                        <a:t/>
                      </a:r>
                      <a:br>
                        <a:rPr lang="pl-PL" sz="1000" b="0" kern="1200" dirty="0" smtClean="0">
                          <a:solidFill>
                            <a:schemeClr val="dk1"/>
                          </a:solidFill>
                          <a:latin typeface="+mn-lt"/>
                          <a:ea typeface="+mn-ea"/>
                          <a:cs typeface="+mn-cs"/>
                        </a:rPr>
                      </a:br>
                      <a:r>
                        <a:rPr lang="pl-PL" sz="1000" b="0" kern="1200" dirty="0" smtClean="0">
                          <a:solidFill>
                            <a:schemeClr val="dk1"/>
                          </a:solidFill>
                          <a:latin typeface="+mn-lt"/>
                          <a:ea typeface="+mn-ea"/>
                          <a:cs typeface="+mn-cs"/>
                        </a:rPr>
                        <a:t>z </a:t>
                      </a:r>
                      <a:r>
                        <a:rPr lang="pl-PL" sz="1000" b="0" kern="1200" dirty="0">
                          <a:solidFill>
                            <a:schemeClr val="dk1"/>
                          </a:solidFill>
                          <a:latin typeface="+mn-lt"/>
                          <a:ea typeface="+mn-ea"/>
                          <a:cs typeface="+mn-cs"/>
                        </a:rPr>
                        <a:t>zakresu </a:t>
                      </a:r>
                      <a:r>
                        <a:rPr lang="pl-PL" sz="1000" b="0" kern="1200" dirty="0" smtClean="0">
                          <a:solidFill>
                            <a:schemeClr val="dk1"/>
                          </a:solidFill>
                          <a:latin typeface="+mn-lt"/>
                          <a:ea typeface="+mn-ea"/>
                          <a:cs typeface="+mn-cs"/>
                        </a:rPr>
                        <a:t>działalności </a:t>
                      </a:r>
                      <a:r>
                        <a:rPr lang="pl-PL" sz="1000" b="0" kern="1200" dirty="0">
                          <a:solidFill>
                            <a:schemeClr val="dk1"/>
                          </a:solidFill>
                          <a:latin typeface="+mn-lt"/>
                          <a:ea typeface="+mn-ea"/>
                          <a:cs typeface="+mn-cs"/>
                        </a:rPr>
                        <a:t>pozostałej (innej niż podstawowej); w grupie tej mieszczą się także stanowiska o nazwie innej niż "referent...", ale o zbliżonym charakterze, np. sekretarka, asystent, pracownik Informatyki na poziomie referenta (np. konserwator urządzeń komputerowych), pracownik administracyjno - biurowy niekwalifikujący się do grupy "pracownik </a:t>
                      </a:r>
                      <a:r>
                        <a:rPr lang="pl-PL" sz="1000" b="0" kern="1200" dirty="0" smtClean="0">
                          <a:solidFill>
                            <a:schemeClr val="dk1"/>
                          </a:solidFill>
                          <a:latin typeface="+mn-lt"/>
                          <a:ea typeface="+mn-ea"/>
                          <a:cs typeface="+mn-cs"/>
                        </a:rPr>
                        <a:t>wsparcia„;</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bl>
          </a:graphicData>
        </a:graphic>
      </p:graphicFrame>
      <p:sp>
        <p:nvSpPr>
          <p:cNvPr id="14" name="pole tekstowe 13"/>
          <p:cNvSpPr txBox="1"/>
          <p:nvPr/>
        </p:nvSpPr>
        <p:spPr>
          <a:xfrm>
            <a:off x="242453"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GRUPY STANOWISK cd…</a:t>
            </a:r>
            <a:endParaRPr lang="pl-PL" b="1" dirty="0"/>
          </a:p>
        </p:txBody>
      </p:sp>
    </p:spTree>
    <p:extLst>
      <p:ext uri="{BB962C8B-B14F-4D97-AF65-F5344CB8AC3E}">
        <p14:creationId xmlns:p14="http://schemas.microsoft.com/office/powerpoint/2010/main" val="2637795787"/>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6</a:t>
            </a:fld>
            <a:endParaRPr lang="pl-PL" dirty="0"/>
          </a:p>
        </p:txBody>
      </p:sp>
      <p:graphicFrame>
        <p:nvGraphicFramePr>
          <p:cNvPr id="13" name="Tabela 12"/>
          <p:cNvGraphicFramePr>
            <a:graphicFrameLocks noGrp="1"/>
          </p:cNvGraphicFramePr>
          <p:nvPr>
            <p:extLst>
              <p:ext uri="{D42A27DB-BD31-4B8C-83A1-F6EECF244321}">
                <p14:modId xmlns:p14="http://schemas.microsoft.com/office/powerpoint/2010/main" val="2862048926"/>
              </p:ext>
            </p:extLst>
          </p:nvPr>
        </p:nvGraphicFramePr>
        <p:xfrm>
          <a:off x="242455" y="699654"/>
          <a:ext cx="8668373" cy="2085540"/>
        </p:xfrm>
        <a:graphic>
          <a:graphicData uri="http://schemas.openxmlformats.org/drawingml/2006/table">
            <a:tbl>
              <a:tblPr firstRow="1" bandRow="1">
                <a:tableStyleId>{5C22544A-7EE6-4342-B048-85BDC9FD1C3A}</a:tableStyleId>
              </a:tblPr>
              <a:tblGrid>
                <a:gridCol w="2888672"/>
                <a:gridCol w="5779701"/>
              </a:tblGrid>
              <a:tr h="358770">
                <a:tc>
                  <a:txBody>
                    <a:bodyPr/>
                    <a:lstStyle/>
                    <a:p>
                      <a:pPr algn="ctr"/>
                      <a:r>
                        <a:rPr lang="pl-PL" sz="1400" dirty="0" smtClean="0"/>
                        <a:t>NAZWA</a:t>
                      </a:r>
                      <a:r>
                        <a:rPr lang="pl-PL" sz="1400" baseline="0" dirty="0" smtClean="0"/>
                        <a:t> GRUPY</a:t>
                      </a:r>
                      <a:endParaRPr lang="pl-PL" sz="1400" dirty="0"/>
                    </a:p>
                  </a:txBody>
                  <a:tcPr anchor="ctr">
                    <a:solidFill>
                      <a:schemeClr val="accent6">
                        <a:lumMod val="75000"/>
                      </a:schemeClr>
                    </a:solidFill>
                  </a:tcPr>
                </a:tc>
                <a:tc>
                  <a:txBody>
                    <a:bodyPr/>
                    <a:lstStyle/>
                    <a:p>
                      <a:pPr algn="ctr"/>
                      <a:r>
                        <a:rPr lang="pl-PL" sz="1400" dirty="0" smtClean="0"/>
                        <a:t>CHARAKTERYSTYKA</a:t>
                      </a:r>
                      <a:endParaRPr lang="pl-PL" sz="1400" dirty="0"/>
                    </a:p>
                  </a:txBody>
                  <a:tcPr anchor="ctr">
                    <a:solidFill>
                      <a:schemeClr val="accent6">
                        <a:lumMod val="75000"/>
                      </a:schemeClr>
                    </a:solidFill>
                  </a:tcPr>
                </a:tc>
              </a:tr>
              <a:tr h="540000">
                <a:tc>
                  <a:txBody>
                    <a:bodyPr/>
                    <a:lstStyle/>
                    <a:p>
                      <a:pPr algn="ctr" fontAlgn="ctr"/>
                      <a:r>
                        <a:rPr lang="pl-PL" sz="1200" b="1" kern="1200" dirty="0" smtClean="0">
                          <a:solidFill>
                            <a:schemeClr val="dk1"/>
                          </a:solidFill>
                          <a:latin typeface="+mn-lt"/>
                          <a:ea typeface="+mn-ea"/>
                          <a:cs typeface="+mn-cs"/>
                        </a:rPr>
                        <a:t>Specjalista </a:t>
                      </a:r>
                      <a:r>
                        <a:rPr lang="pl-PL" sz="1200" b="1" kern="1200" dirty="0">
                          <a:solidFill>
                            <a:schemeClr val="dk1"/>
                          </a:solidFill>
                          <a:latin typeface="+mn-lt"/>
                          <a:ea typeface="+mn-ea"/>
                          <a:cs typeface="+mn-cs"/>
                        </a:rPr>
                        <a:t>działalności podstawowej</a:t>
                      </a:r>
                    </a:p>
                  </a:txBody>
                  <a:tcPr marL="9525" marR="9525" marT="9525" marB="0" anchor="ctr">
                    <a:solidFill>
                      <a:schemeClr val="accent6">
                        <a:lumMod val="60000"/>
                        <a:lumOff val="40000"/>
                      </a:schemeClr>
                    </a:solidFill>
                  </a:tcPr>
                </a:tc>
                <a:tc>
                  <a:txBody>
                    <a:bodyPr/>
                    <a:lstStyle/>
                    <a:p>
                      <a:pPr algn="just" fontAlgn="t"/>
                      <a:r>
                        <a:rPr lang="pl-PL" sz="1000" b="0" kern="1200" dirty="0">
                          <a:solidFill>
                            <a:schemeClr val="dk1"/>
                          </a:solidFill>
                          <a:latin typeface="+mn-lt"/>
                          <a:ea typeface="+mn-ea"/>
                          <a:cs typeface="+mn-cs"/>
                        </a:rPr>
                        <a:t>do tej grupy </a:t>
                      </a:r>
                      <a:r>
                        <a:rPr lang="pl-PL" sz="1000" b="0" kern="1200" dirty="0" smtClean="0">
                          <a:solidFill>
                            <a:schemeClr val="dk1"/>
                          </a:solidFill>
                          <a:latin typeface="+mn-lt"/>
                          <a:ea typeface="+mn-ea"/>
                          <a:cs typeface="+mn-cs"/>
                        </a:rPr>
                        <a:t>przyporządkowano </a:t>
                      </a:r>
                      <a:r>
                        <a:rPr lang="pl-PL" sz="1000" b="0" kern="1200" dirty="0">
                          <a:solidFill>
                            <a:schemeClr val="dk1"/>
                          </a:solidFill>
                          <a:latin typeface="+mn-lt"/>
                          <a:ea typeface="+mn-ea"/>
                          <a:cs typeface="+mn-cs"/>
                        </a:rPr>
                        <a:t>tylko stanowiska specjalistów (również młodszych, starszych, samodzielnych oraz głównych niezarządzających pracownikami) z zakresu </a:t>
                      </a:r>
                      <a:r>
                        <a:rPr lang="pl-PL" sz="1000" b="0" kern="1200" dirty="0" smtClean="0">
                          <a:solidFill>
                            <a:schemeClr val="dk1"/>
                          </a:solidFill>
                          <a:latin typeface="+mn-lt"/>
                          <a:ea typeface="+mn-ea"/>
                          <a:cs typeface="+mn-cs"/>
                        </a:rPr>
                        <a:t>działalności </a:t>
                      </a:r>
                      <a:r>
                        <a:rPr lang="pl-PL" sz="1000" b="0" kern="1200" dirty="0">
                          <a:solidFill>
                            <a:schemeClr val="dk1"/>
                          </a:solidFill>
                          <a:latin typeface="+mn-lt"/>
                          <a:ea typeface="+mn-ea"/>
                          <a:cs typeface="+mn-cs"/>
                        </a:rPr>
                        <a:t>podstawowej (obszar ruchu, usług dystrybucyjnych, specjalistyczny oraz eksploatacji i rozwoju, z wyjątkiem regulacji gruntów</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r h="828000">
                <a:tc>
                  <a:txBody>
                    <a:bodyPr/>
                    <a:lstStyle/>
                    <a:p>
                      <a:pPr algn="ctr" fontAlgn="ctr"/>
                      <a:r>
                        <a:rPr lang="pl-PL" sz="1200" b="1" kern="1200" dirty="0" smtClean="0">
                          <a:solidFill>
                            <a:schemeClr val="dk1"/>
                          </a:solidFill>
                          <a:latin typeface="+mn-lt"/>
                          <a:ea typeface="+mn-ea"/>
                          <a:cs typeface="+mn-cs"/>
                        </a:rPr>
                        <a:t>Specjalista </a:t>
                      </a:r>
                      <a:r>
                        <a:rPr lang="pl-PL" sz="1200" b="1" kern="1200" dirty="0">
                          <a:solidFill>
                            <a:schemeClr val="dk1"/>
                          </a:solidFill>
                          <a:latin typeface="+mn-lt"/>
                          <a:ea typeface="+mn-ea"/>
                          <a:cs typeface="+mn-cs"/>
                        </a:rPr>
                        <a:t>działalności pozostałej</a:t>
                      </a:r>
                    </a:p>
                  </a:txBody>
                  <a:tcPr marL="9525" marR="9525" marT="9525" marB="0" anchor="ctr">
                    <a:solidFill>
                      <a:schemeClr val="accent6">
                        <a:lumMod val="40000"/>
                        <a:lumOff val="60000"/>
                      </a:schemeClr>
                    </a:solidFill>
                  </a:tcPr>
                </a:tc>
                <a:tc>
                  <a:txBody>
                    <a:bodyPr/>
                    <a:lstStyle/>
                    <a:p>
                      <a:pPr algn="just" fontAlgn="t"/>
                      <a:r>
                        <a:rPr lang="pl-PL" sz="1000" b="0" kern="1200" dirty="0">
                          <a:solidFill>
                            <a:schemeClr val="dk1"/>
                          </a:solidFill>
                          <a:latin typeface="+mn-lt"/>
                          <a:ea typeface="+mn-ea"/>
                          <a:cs typeface="+mn-cs"/>
                        </a:rPr>
                        <a:t>do tej grupy </a:t>
                      </a:r>
                      <a:r>
                        <a:rPr lang="pl-PL" sz="1000" b="0" kern="1200" dirty="0" smtClean="0">
                          <a:solidFill>
                            <a:schemeClr val="dk1"/>
                          </a:solidFill>
                          <a:latin typeface="+mn-lt"/>
                          <a:ea typeface="+mn-ea"/>
                          <a:cs typeface="+mn-cs"/>
                        </a:rPr>
                        <a:t>przyporządkowano </a:t>
                      </a:r>
                      <a:r>
                        <a:rPr lang="pl-PL" sz="1000" b="0" kern="1200" dirty="0">
                          <a:solidFill>
                            <a:schemeClr val="dk1"/>
                          </a:solidFill>
                          <a:latin typeface="+mn-lt"/>
                          <a:ea typeface="+mn-ea"/>
                          <a:cs typeface="+mn-cs"/>
                        </a:rPr>
                        <a:t>tylko stanowiska specjalistów (również młodszych, starszych, samodzielnych oraz głównych niezarządzających pracownikami) z zakresu </a:t>
                      </a:r>
                      <a:r>
                        <a:rPr lang="pl-PL" sz="1000" b="0" kern="1200" dirty="0" smtClean="0">
                          <a:solidFill>
                            <a:schemeClr val="dk1"/>
                          </a:solidFill>
                          <a:latin typeface="+mn-lt"/>
                          <a:ea typeface="+mn-ea"/>
                          <a:cs typeface="+mn-cs"/>
                        </a:rPr>
                        <a:t>działalności </a:t>
                      </a:r>
                      <a:r>
                        <a:rPr lang="pl-PL" sz="1000" b="0" kern="1200" dirty="0">
                          <a:solidFill>
                            <a:schemeClr val="dk1"/>
                          </a:solidFill>
                          <a:latin typeface="+mn-lt"/>
                          <a:ea typeface="+mn-ea"/>
                          <a:cs typeface="+mn-cs"/>
                        </a:rPr>
                        <a:t>pozostałej (innej niż podstawowej); </a:t>
                      </a:r>
                      <a:r>
                        <a:rPr lang="pl-PL" sz="1000" b="0" kern="1200" dirty="0" smtClean="0">
                          <a:solidFill>
                            <a:schemeClr val="dk1"/>
                          </a:solidFill>
                          <a:latin typeface="+mn-lt"/>
                          <a:ea typeface="+mn-ea"/>
                          <a:cs typeface="+mn-cs"/>
                        </a:rPr>
                        <a:t/>
                      </a:r>
                      <a:br>
                        <a:rPr lang="pl-PL" sz="1000" b="0" kern="1200" dirty="0" smtClean="0">
                          <a:solidFill>
                            <a:schemeClr val="dk1"/>
                          </a:solidFill>
                          <a:latin typeface="+mn-lt"/>
                          <a:ea typeface="+mn-ea"/>
                          <a:cs typeface="+mn-cs"/>
                        </a:rPr>
                      </a:br>
                      <a:r>
                        <a:rPr lang="pl-PL" sz="1000" b="0" kern="1200" dirty="0" smtClean="0">
                          <a:solidFill>
                            <a:schemeClr val="dk1"/>
                          </a:solidFill>
                          <a:latin typeface="+mn-lt"/>
                          <a:ea typeface="+mn-ea"/>
                          <a:cs typeface="+mn-cs"/>
                        </a:rPr>
                        <a:t>w </a:t>
                      </a:r>
                      <a:r>
                        <a:rPr lang="pl-PL" sz="1000" b="0" kern="1200" dirty="0">
                          <a:solidFill>
                            <a:schemeClr val="dk1"/>
                          </a:solidFill>
                          <a:latin typeface="+mn-lt"/>
                          <a:ea typeface="+mn-ea"/>
                          <a:cs typeface="+mn-cs"/>
                        </a:rPr>
                        <a:t>grupie tej mieszczą się także stanowiska o nazwie innej niż "specjalista...", ale o zbliżonym charakterze, </a:t>
                      </a:r>
                      <a:r>
                        <a:rPr lang="pl-PL" sz="1000" b="0" kern="1200" dirty="0" smtClean="0">
                          <a:solidFill>
                            <a:schemeClr val="dk1"/>
                          </a:solidFill>
                          <a:latin typeface="+mn-lt"/>
                          <a:ea typeface="+mn-ea"/>
                          <a:cs typeface="+mn-cs"/>
                        </a:rPr>
                        <a:t/>
                      </a:r>
                      <a:br>
                        <a:rPr lang="pl-PL" sz="1000" b="0" kern="1200" dirty="0" smtClean="0">
                          <a:solidFill>
                            <a:schemeClr val="dk1"/>
                          </a:solidFill>
                          <a:latin typeface="+mn-lt"/>
                          <a:ea typeface="+mn-ea"/>
                          <a:cs typeface="+mn-cs"/>
                        </a:rPr>
                      </a:br>
                      <a:r>
                        <a:rPr lang="pl-PL" sz="1000" b="0" kern="1200" dirty="0" smtClean="0">
                          <a:solidFill>
                            <a:schemeClr val="dk1"/>
                          </a:solidFill>
                          <a:latin typeface="+mn-lt"/>
                          <a:ea typeface="+mn-ea"/>
                          <a:cs typeface="+mn-cs"/>
                        </a:rPr>
                        <a:t>np</a:t>
                      </a:r>
                      <a:r>
                        <a:rPr lang="pl-PL" sz="1000" b="0" kern="1200" dirty="0">
                          <a:solidFill>
                            <a:schemeClr val="dk1"/>
                          </a:solidFill>
                          <a:latin typeface="+mn-lt"/>
                          <a:ea typeface="+mn-ea"/>
                          <a:cs typeface="+mn-cs"/>
                        </a:rPr>
                        <a:t>. radca prawny, geodeta, doradca, koordynator, inspektor bhp, audytor, pełnomocnik, ekonomista, pracownik Informatyki na poziomie specjalista (np. administrator</a:t>
                      </a:r>
                      <a:r>
                        <a:rPr lang="pl-PL" sz="1000" b="0" kern="1200" dirty="0" smtClean="0">
                          <a:solidFill>
                            <a:schemeClr val="dk1"/>
                          </a:solidFill>
                          <a:latin typeface="+mn-lt"/>
                          <a:ea typeface="+mn-ea"/>
                          <a:cs typeface="+mn-cs"/>
                        </a:rPr>
                        <a:t>);</a:t>
                      </a:r>
                      <a:endParaRPr lang="pl-PL" sz="1000" b="0" kern="1200" dirty="0">
                        <a:solidFill>
                          <a:schemeClr val="dk1"/>
                        </a:solidFill>
                        <a:latin typeface="+mn-lt"/>
                        <a:ea typeface="+mn-ea"/>
                        <a:cs typeface="+mn-cs"/>
                      </a:endParaRPr>
                    </a:p>
                  </a:txBody>
                  <a:tcPr marL="9525" marR="9525" marT="9525" marB="0" anchor="ctr">
                    <a:solidFill>
                      <a:schemeClr val="accent6">
                        <a:lumMod val="40000"/>
                        <a:lumOff val="60000"/>
                      </a:schemeClr>
                    </a:solidFill>
                  </a:tcPr>
                </a:tc>
              </a:tr>
              <a:tr h="358770">
                <a:tc>
                  <a:txBody>
                    <a:bodyPr/>
                    <a:lstStyle/>
                    <a:p>
                      <a:pPr algn="ctr" fontAlgn="ctr"/>
                      <a:r>
                        <a:rPr lang="pl-PL" sz="1200" b="1" kern="1200" dirty="0" smtClean="0">
                          <a:solidFill>
                            <a:schemeClr val="dk1"/>
                          </a:solidFill>
                          <a:latin typeface="+mn-lt"/>
                          <a:ea typeface="+mn-ea"/>
                          <a:cs typeface="+mn-cs"/>
                        </a:rPr>
                        <a:t>Technik</a:t>
                      </a:r>
                      <a:endParaRPr lang="pl-PL" sz="1200" b="1"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c>
                  <a:txBody>
                    <a:bodyPr/>
                    <a:lstStyle/>
                    <a:p>
                      <a:pPr algn="l" fontAlgn="t"/>
                      <a:r>
                        <a:rPr lang="pl-PL" sz="1000" b="0" kern="1200" dirty="0" smtClean="0">
                          <a:solidFill>
                            <a:schemeClr val="dk1"/>
                          </a:solidFill>
                          <a:latin typeface="+mn-lt"/>
                          <a:ea typeface="+mn-ea"/>
                          <a:cs typeface="+mn-cs"/>
                        </a:rPr>
                        <a:t>Technicy;</a:t>
                      </a:r>
                      <a:endParaRPr lang="pl-PL" sz="1000" b="0" kern="1200" dirty="0">
                        <a:solidFill>
                          <a:schemeClr val="dk1"/>
                        </a:solidFill>
                        <a:latin typeface="+mn-lt"/>
                        <a:ea typeface="+mn-ea"/>
                        <a:cs typeface="+mn-cs"/>
                      </a:endParaRPr>
                    </a:p>
                  </a:txBody>
                  <a:tcPr marL="9525" marR="9525" marT="9525" marB="0" anchor="ctr">
                    <a:solidFill>
                      <a:schemeClr val="accent6">
                        <a:lumMod val="60000"/>
                        <a:lumOff val="40000"/>
                      </a:schemeClr>
                    </a:solidFill>
                  </a:tcPr>
                </a:tc>
              </a:tr>
            </a:tbl>
          </a:graphicData>
        </a:graphic>
      </p:graphicFrame>
      <p:sp>
        <p:nvSpPr>
          <p:cNvPr id="14" name="pole tekstowe 13"/>
          <p:cNvSpPr txBox="1"/>
          <p:nvPr/>
        </p:nvSpPr>
        <p:spPr>
          <a:xfrm>
            <a:off x="242454"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GRUPY STANOWISK cd…</a:t>
            </a:r>
            <a:endParaRPr lang="pl-PL" b="1" dirty="0"/>
          </a:p>
        </p:txBody>
      </p:sp>
    </p:spTree>
    <p:extLst>
      <p:ext uri="{BB962C8B-B14F-4D97-AF65-F5344CB8AC3E}">
        <p14:creationId xmlns:p14="http://schemas.microsoft.com/office/powerpoint/2010/main" val="1393780783"/>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7</a:t>
            </a:fld>
            <a:endParaRPr lang="pl-PL" dirty="0"/>
          </a:p>
        </p:txBody>
      </p:sp>
      <p:sp>
        <p:nvSpPr>
          <p:cNvPr id="14" name="pole tekstowe 13"/>
          <p:cNvSpPr txBox="1"/>
          <p:nvPr/>
        </p:nvSpPr>
        <p:spPr>
          <a:xfrm>
            <a:off x="242454"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GURPY STANOWISK cd…</a:t>
            </a:r>
            <a:endParaRPr lang="pl-PL" b="1" dirty="0"/>
          </a:p>
        </p:txBody>
      </p:sp>
      <p:sp>
        <p:nvSpPr>
          <p:cNvPr id="5" name="Prostokąt 4"/>
          <p:cNvSpPr/>
          <p:nvPr/>
        </p:nvSpPr>
        <p:spPr>
          <a:xfrm>
            <a:off x="362868" y="1808470"/>
            <a:ext cx="8547960" cy="1477328"/>
          </a:xfrm>
          <a:prstGeom prst="rect">
            <a:avLst/>
          </a:prstGeom>
        </p:spPr>
        <p:txBody>
          <a:bodyPr wrap="square">
            <a:spAutoFit/>
          </a:bodyPr>
          <a:lstStyle/>
          <a:p>
            <a:pPr algn="just">
              <a:lnSpc>
                <a:spcPct val="150000"/>
              </a:lnSpc>
            </a:pPr>
            <a:r>
              <a:rPr lang="pl-PL" sz="2000" b="1" dirty="0" smtClean="0"/>
              <a:t>Szczegółowy wykaz stanowisk </a:t>
            </a:r>
            <a:r>
              <a:rPr lang="pl-PL" sz="2000" b="1" dirty="0"/>
              <a:t>pracy </a:t>
            </a:r>
            <a:r>
              <a:rPr lang="pl-PL" sz="2000" b="1" dirty="0" smtClean="0"/>
              <a:t>występujących w poszczególnych Oddziałach </a:t>
            </a:r>
            <a:r>
              <a:rPr lang="pl-PL" sz="2000" b="1" dirty="0"/>
              <a:t>PGE </a:t>
            </a:r>
            <a:r>
              <a:rPr lang="pl-PL" sz="2000" b="1" dirty="0" smtClean="0"/>
              <a:t>Dystrybucja S.A., wraz z przyporządkowaniem do konkretnej grupy, stanowi załącznik do niniejszej prezentacji.</a:t>
            </a:r>
            <a:endParaRPr lang="pl-PL" sz="2000" b="1" dirty="0"/>
          </a:p>
        </p:txBody>
      </p:sp>
    </p:spTree>
    <p:extLst>
      <p:ext uri="{BB962C8B-B14F-4D97-AF65-F5344CB8AC3E}">
        <p14:creationId xmlns:p14="http://schemas.microsoft.com/office/powerpoint/2010/main" val="203911715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16D9151D-C91A-A440-AF29-4F01C0C36D1D}" type="slidenum">
              <a:rPr lang="pl-PL" smtClean="0"/>
              <a:t>8</a:t>
            </a:fld>
            <a:endParaRPr lang="pl-PL" dirty="0"/>
          </a:p>
        </p:txBody>
      </p:sp>
      <p:sp>
        <p:nvSpPr>
          <p:cNvPr id="14" name="pole tekstowe 13"/>
          <p:cNvSpPr txBox="1"/>
          <p:nvPr/>
        </p:nvSpPr>
        <p:spPr>
          <a:xfrm>
            <a:off x="242454" y="196334"/>
            <a:ext cx="8668373" cy="369332"/>
          </a:xfrm>
          <a:prstGeom prst="rect">
            <a:avLst/>
          </a:prstGeom>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l-PL" b="1" dirty="0" smtClean="0"/>
              <a:t>REKOMENDACJE ZESPOŁU</a:t>
            </a:r>
            <a:endParaRPr lang="pl-PL" b="1" dirty="0"/>
          </a:p>
        </p:txBody>
      </p:sp>
      <p:sp>
        <p:nvSpPr>
          <p:cNvPr id="5" name="Prostokąt 4"/>
          <p:cNvSpPr/>
          <p:nvPr/>
        </p:nvSpPr>
        <p:spPr>
          <a:xfrm>
            <a:off x="362868" y="1427485"/>
            <a:ext cx="8547960" cy="2400657"/>
          </a:xfrm>
          <a:prstGeom prst="rect">
            <a:avLst/>
          </a:prstGeom>
        </p:spPr>
        <p:txBody>
          <a:bodyPr wrap="square">
            <a:spAutoFit/>
          </a:bodyPr>
          <a:lstStyle/>
          <a:p>
            <a:pPr marL="342900" indent="-342900" algn="just">
              <a:lnSpc>
                <a:spcPct val="150000"/>
              </a:lnSpc>
              <a:buFont typeface="Arial" pitchFamily="34" charset="0"/>
              <a:buChar char="•"/>
            </a:pPr>
            <a:r>
              <a:rPr lang="pl-PL" sz="2000" dirty="0" smtClean="0"/>
              <a:t>Zaktualizowanie taryfikatorów i </a:t>
            </a:r>
            <a:r>
              <a:rPr lang="pl-PL" sz="2000" dirty="0"/>
              <a:t>dostosowanie </a:t>
            </a:r>
            <a:r>
              <a:rPr lang="pl-PL" sz="2000" dirty="0" smtClean="0"/>
              <a:t>ich do obowiązujących struktur Oddziałów.</a:t>
            </a:r>
          </a:p>
          <a:p>
            <a:pPr algn="just">
              <a:lnSpc>
                <a:spcPct val="150000"/>
              </a:lnSpc>
            </a:pPr>
            <a:endParaRPr lang="pl-PL" sz="2000" dirty="0" smtClean="0"/>
          </a:p>
          <a:p>
            <a:pPr marL="342900" indent="-342900" algn="just">
              <a:lnSpc>
                <a:spcPct val="150000"/>
              </a:lnSpc>
              <a:buFont typeface="Arial" pitchFamily="34" charset="0"/>
              <a:buChar char="•"/>
            </a:pPr>
            <a:r>
              <a:rPr lang="pl-PL" sz="2000" dirty="0" smtClean="0"/>
              <a:t>Powołanie zespołu, którego zadaniem będzie unifikacja wykazu stanowisk pracy w ZUZP.</a:t>
            </a:r>
          </a:p>
        </p:txBody>
      </p:sp>
    </p:spTree>
    <p:extLst>
      <p:ext uri="{BB962C8B-B14F-4D97-AF65-F5344CB8AC3E}">
        <p14:creationId xmlns:p14="http://schemas.microsoft.com/office/powerpoint/2010/main" val="376963332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tx1"/>
                </a:solidFill>
              </a:rPr>
              <a:t>Dziękuję za uwagę</a:t>
            </a:r>
            <a:endParaRPr lang="pl-PL" dirty="0">
              <a:solidFill>
                <a:schemeClr val="tx1"/>
              </a:solidFill>
            </a:endParaRPr>
          </a:p>
        </p:txBody>
      </p:sp>
    </p:spTree>
    <p:extLst>
      <p:ext uri="{BB962C8B-B14F-4D97-AF65-F5344CB8AC3E}">
        <p14:creationId xmlns:p14="http://schemas.microsoft.com/office/powerpoint/2010/main" val="2091093880"/>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PGE prezentacj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2527</TotalTime>
  <Words>629</Words>
  <Application>Microsoft Office PowerPoint</Application>
  <PresentationFormat>Pokaz na ekranie (16:9)</PresentationFormat>
  <Paragraphs>78</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PGE prezentacja</vt:lpstr>
      <vt:lpstr>Projekt ujednolicenia wykazu stanowisk pracy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Company>Stampfli Polska Sp. z 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Rafal Cwenk</dc:creator>
  <cp:lastModifiedBy>Jarosław Skorniewski</cp:lastModifiedBy>
  <cp:revision>63</cp:revision>
  <dcterms:created xsi:type="dcterms:W3CDTF">2012-05-07T15:13:48Z</dcterms:created>
  <dcterms:modified xsi:type="dcterms:W3CDTF">2012-09-13T09:51:30Z</dcterms:modified>
</cp:coreProperties>
</file>